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3" r:id="rId2"/>
    <p:sldId id="262" r:id="rId3"/>
    <p:sldId id="294" r:id="rId4"/>
    <p:sldId id="260" r:id="rId5"/>
    <p:sldId id="261" r:id="rId6"/>
    <p:sldId id="264" r:id="rId7"/>
    <p:sldId id="265" r:id="rId8"/>
    <p:sldId id="263" r:id="rId9"/>
    <p:sldId id="258" r:id="rId10"/>
    <p:sldId id="257" r:id="rId11"/>
    <p:sldId id="266" r:id="rId12"/>
    <p:sldId id="267" r:id="rId13"/>
    <p:sldId id="298" r:id="rId14"/>
    <p:sldId id="299" r:id="rId15"/>
    <p:sldId id="295" r:id="rId16"/>
    <p:sldId id="296" r:id="rId17"/>
    <p:sldId id="297"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925" autoAdjust="0"/>
  </p:normalViewPr>
  <p:slideViewPr>
    <p:cSldViewPr snapToGrid="0" showGuides="1">
      <p:cViewPr varScale="1">
        <p:scale>
          <a:sx n="73" d="100"/>
          <a:sy n="73" d="100"/>
        </p:scale>
        <p:origin x="1070"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ice van Bijnen" userId="a2da763a-af8d-4cc0-9f0c-625e1f903469" providerId="ADAL" clId="{202208ED-B09A-426C-A188-CDFB92D8BC7B}"/>
    <pc:docChg chg="custSel modSld">
      <pc:chgData name="Maurice van Bijnen" userId="a2da763a-af8d-4cc0-9f0c-625e1f903469" providerId="ADAL" clId="{202208ED-B09A-426C-A188-CDFB92D8BC7B}" dt="2022-11-05T09:44:25.467" v="53" actId="27636"/>
      <pc:docMkLst>
        <pc:docMk/>
      </pc:docMkLst>
      <pc:sldChg chg="modSp mod">
        <pc:chgData name="Maurice van Bijnen" userId="a2da763a-af8d-4cc0-9f0c-625e1f903469" providerId="ADAL" clId="{202208ED-B09A-426C-A188-CDFB92D8BC7B}" dt="2022-11-05T09:44:25.467" v="53" actId="27636"/>
        <pc:sldMkLst>
          <pc:docMk/>
          <pc:sldMk cId="3702869506" sldId="293"/>
        </pc:sldMkLst>
        <pc:spChg chg="mod">
          <ac:chgData name="Maurice van Bijnen" userId="a2da763a-af8d-4cc0-9f0c-625e1f903469" providerId="ADAL" clId="{202208ED-B09A-426C-A188-CDFB92D8BC7B}" dt="2022-11-05T09:44:25.467" v="53" actId="27636"/>
          <ac:spMkLst>
            <pc:docMk/>
            <pc:sldMk cId="3702869506" sldId="293"/>
            <ac:spMk id="5" creationId="{A09673F9-9A69-407B-A544-73317CD04BB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2D81E1-57A3-4BEC-98A1-EB50286E20C8}" type="doc">
      <dgm:prSet loTypeId="urn:microsoft.com/office/officeart/2005/8/layout/chevron2" loCatId="process" qsTypeId="urn:microsoft.com/office/officeart/2005/8/quickstyle/simple1" qsCatId="simple" csTypeId="urn:microsoft.com/office/officeart/2005/8/colors/accent3_4" csCatId="accent3" phldr="1"/>
      <dgm:spPr/>
      <dgm:t>
        <a:bodyPr/>
        <a:lstStyle/>
        <a:p>
          <a:endParaRPr lang="nl-NL"/>
        </a:p>
      </dgm:t>
    </dgm:pt>
    <dgm:pt modelId="{3FFE5221-7AC9-43DD-B006-3E1C58FB28A5}">
      <dgm:prSet phldrT="[Tekst]"/>
      <dgm:spPr/>
      <dgm:t>
        <a:bodyPr/>
        <a:lstStyle/>
        <a:p>
          <a:r>
            <a:rPr lang="nl-NL" dirty="0"/>
            <a:t>BRON</a:t>
          </a:r>
        </a:p>
      </dgm:t>
    </dgm:pt>
    <dgm:pt modelId="{526C85B1-F332-4736-B1D2-0F708D009C2F}" type="parTrans" cxnId="{59ED55A5-6185-45C9-805D-FEA8F09883E5}">
      <dgm:prSet/>
      <dgm:spPr/>
      <dgm:t>
        <a:bodyPr/>
        <a:lstStyle/>
        <a:p>
          <a:endParaRPr lang="nl-NL"/>
        </a:p>
      </dgm:t>
    </dgm:pt>
    <dgm:pt modelId="{8DD5E324-2343-4E20-A1E4-0188BC71F642}" type="sibTrans" cxnId="{59ED55A5-6185-45C9-805D-FEA8F09883E5}">
      <dgm:prSet/>
      <dgm:spPr/>
      <dgm:t>
        <a:bodyPr/>
        <a:lstStyle/>
        <a:p>
          <a:endParaRPr lang="nl-NL"/>
        </a:p>
      </dgm:t>
    </dgm:pt>
    <dgm:pt modelId="{250B355D-A91B-4CB3-BC79-2700437965BA}">
      <dgm:prSet phldrT="[Tekst]"/>
      <dgm:spPr/>
      <dgm:t>
        <a:bodyPr/>
        <a:lstStyle/>
        <a:p>
          <a:r>
            <a:rPr lang="nl-NL" dirty="0"/>
            <a:t>De bron verwijderen of vervangen</a:t>
          </a:r>
        </a:p>
      </dgm:t>
    </dgm:pt>
    <dgm:pt modelId="{04D42D36-DA33-48D9-BBAC-FDFB2FA8B60F}" type="parTrans" cxnId="{8410451F-595B-499B-82DB-3F58AC858ACD}">
      <dgm:prSet/>
      <dgm:spPr/>
      <dgm:t>
        <a:bodyPr/>
        <a:lstStyle/>
        <a:p>
          <a:endParaRPr lang="nl-NL"/>
        </a:p>
      </dgm:t>
    </dgm:pt>
    <dgm:pt modelId="{C7ECEFB7-4ACB-4C21-AAA9-AEA2B2FA7BFE}" type="sibTrans" cxnId="{8410451F-595B-499B-82DB-3F58AC858ACD}">
      <dgm:prSet/>
      <dgm:spPr/>
      <dgm:t>
        <a:bodyPr/>
        <a:lstStyle/>
        <a:p>
          <a:endParaRPr lang="nl-NL"/>
        </a:p>
      </dgm:t>
    </dgm:pt>
    <dgm:pt modelId="{8B78637A-9069-4BF2-8FF0-8CBCD54EB1E0}">
      <dgm:prSet phldrT="[Tekst]"/>
      <dgm:spPr/>
      <dgm:t>
        <a:bodyPr/>
        <a:lstStyle/>
        <a:p>
          <a:r>
            <a:rPr lang="nl-NL" dirty="0"/>
            <a:t>AFSCHERMING</a:t>
          </a:r>
        </a:p>
      </dgm:t>
    </dgm:pt>
    <dgm:pt modelId="{662C5D1C-D8F5-4C67-B015-AF2F87CD1056}" type="parTrans" cxnId="{A2590267-B232-4941-A174-8A4BC1EF5121}">
      <dgm:prSet/>
      <dgm:spPr/>
      <dgm:t>
        <a:bodyPr/>
        <a:lstStyle/>
        <a:p>
          <a:endParaRPr lang="nl-NL"/>
        </a:p>
      </dgm:t>
    </dgm:pt>
    <dgm:pt modelId="{AE6404B3-7DC8-4C41-802C-24E9FF9F693A}" type="sibTrans" cxnId="{A2590267-B232-4941-A174-8A4BC1EF5121}">
      <dgm:prSet/>
      <dgm:spPr/>
      <dgm:t>
        <a:bodyPr/>
        <a:lstStyle/>
        <a:p>
          <a:endParaRPr lang="nl-NL"/>
        </a:p>
      </dgm:t>
    </dgm:pt>
    <dgm:pt modelId="{C6042B2D-70AE-4529-B29B-504F5DCDD917}">
      <dgm:prSet phldrT="[Tekst]"/>
      <dgm:spPr/>
      <dgm:t>
        <a:bodyPr/>
        <a:lstStyle/>
        <a:p>
          <a:r>
            <a:rPr lang="nl-NL" dirty="0"/>
            <a:t>Afschermen bron</a:t>
          </a:r>
        </a:p>
      </dgm:t>
    </dgm:pt>
    <dgm:pt modelId="{4CA1679A-016E-49C4-9594-D830D7F1B72C}" type="parTrans" cxnId="{619BB829-226D-430A-BF1E-1DD9DC53118E}">
      <dgm:prSet/>
      <dgm:spPr/>
      <dgm:t>
        <a:bodyPr/>
        <a:lstStyle/>
        <a:p>
          <a:endParaRPr lang="nl-NL"/>
        </a:p>
      </dgm:t>
    </dgm:pt>
    <dgm:pt modelId="{283E2C4F-B95E-408D-A400-34C58EE53432}" type="sibTrans" cxnId="{619BB829-226D-430A-BF1E-1DD9DC53118E}">
      <dgm:prSet/>
      <dgm:spPr/>
      <dgm:t>
        <a:bodyPr/>
        <a:lstStyle/>
        <a:p>
          <a:endParaRPr lang="nl-NL"/>
        </a:p>
      </dgm:t>
    </dgm:pt>
    <dgm:pt modelId="{96493C54-A9C0-4FE0-A11D-385B1B684A21}">
      <dgm:prSet phldrT="[Tekst]"/>
      <dgm:spPr/>
      <dgm:t>
        <a:bodyPr/>
        <a:lstStyle/>
        <a:p>
          <a:r>
            <a:rPr lang="nl-NL" dirty="0"/>
            <a:t>PBM</a:t>
          </a:r>
        </a:p>
      </dgm:t>
    </dgm:pt>
    <dgm:pt modelId="{21C571F9-B99D-4E80-BA44-717873A8E8E3}" type="parTrans" cxnId="{AC0D23C9-20F9-4213-BF6B-86CB4C94D66C}">
      <dgm:prSet/>
      <dgm:spPr/>
      <dgm:t>
        <a:bodyPr/>
        <a:lstStyle/>
        <a:p>
          <a:endParaRPr lang="nl-NL"/>
        </a:p>
      </dgm:t>
    </dgm:pt>
    <dgm:pt modelId="{ED1D6D02-E4C5-4C09-8252-CFE9322996BF}" type="sibTrans" cxnId="{AC0D23C9-20F9-4213-BF6B-86CB4C94D66C}">
      <dgm:prSet/>
      <dgm:spPr/>
      <dgm:t>
        <a:bodyPr/>
        <a:lstStyle/>
        <a:p>
          <a:endParaRPr lang="nl-NL"/>
        </a:p>
      </dgm:t>
    </dgm:pt>
    <dgm:pt modelId="{4F118895-6C3C-477B-938D-368561771B4B}">
      <dgm:prSet phldrT="[Tekst]"/>
      <dgm:spPr/>
      <dgm:t>
        <a:bodyPr/>
        <a:lstStyle/>
        <a:p>
          <a:r>
            <a:rPr lang="nl-NL" dirty="0"/>
            <a:t>Persoonlijke beschermingsmiddelen voor rest-risico’s</a:t>
          </a:r>
        </a:p>
      </dgm:t>
    </dgm:pt>
    <dgm:pt modelId="{22DC7C8F-9238-45DC-B2FD-66EF4CF1B4BA}" type="parTrans" cxnId="{B3B4A33A-BD4E-4547-B2E8-F62F2702757E}">
      <dgm:prSet/>
      <dgm:spPr/>
      <dgm:t>
        <a:bodyPr/>
        <a:lstStyle/>
        <a:p>
          <a:endParaRPr lang="nl-NL"/>
        </a:p>
      </dgm:t>
    </dgm:pt>
    <dgm:pt modelId="{AD2CFDF4-AC74-4897-8AE5-470FF87A6162}" type="sibTrans" cxnId="{B3B4A33A-BD4E-4547-B2E8-F62F2702757E}">
      <dgm:prSet/>
      <dgm:spPr/>
      <dgm:t>
        <a:bodyPr/>
        <a:lstStyle/>
        <a:p>
          <a:endParaRPr lang="nl-NL"/>
        </a:p>
      </dgm:t>
    </dgm:pt>
    <dgm:pt modelId="{1B865E48-23A0-4819-B5A8-62A2EA5778FC}">
      <dgm:prSet phldrT="[Tekst]"/>
      <dgm:spPr/>
      <dgm:t>
        <a:bodyPr/>
        <a:lstStyle/>
        <a:p>
          <a:r>
            <a:rPr lang="nl-NL" dirty="0"/>
            <a:t>Afschermen werknemers (fysiek en/of blootstellingsduur)</a:t>
          </a:r>
        </a:p>
      </dgm:t>
    </dgm:pt>
    <dgm:pt modelId="{1EBCF4E6-980E-4E96-AE9C-9CFCF341420B}" type="parTrans" cxnId="{ED4526FA-9DDC-4FF7-B60E-8A551481E862}">
      <dgm:prSet/>
      <dgm:spPr/>
      <dgm:t>
        <a:bodyPr/>
        <a:lstStyle/>
        <a:p>
          <a:endParaRPr lang="nl-NL"/>
        </a:p>
      </dgm:t>
    </dgm:pt>
    <dgm:pt modelId="{A1D8B87E-69D2-4675-A91F-2265F34CFA56}" type="sibTrans" cxnId="{ED4526FA-9DDC-4FF7-B60E-8A551481E862}">
      <dgm:prSet/>
      <dgm:spPr/>
      <dgm:t>
        <a:bodyPr/>
        <a:lstStyle/>
        <a:p>
          <a:endParaRPr lang="nl-NL"/>
        </a:p>
      </dgm:t>
    </dgm:pt>
    <dgm:pt modelId="{9D45A846-EDF3-4598-8193-4D9E54808695}" type="pres">
      <dgm:prSet presAssocID="{E12D81E1-57A3-4BEC-98A1-EB50286E20C8}" presName="linearFlow" presStyleCnt="0">
        <dgm:presLayoutVars>
          <dgm:dir/>
          <dgm:animLvl val="lvl"/>
          <dgm:resizeHandles val="exact"/>
        </dgm:presLayoutVars>
      </dgm:prSet>
      <dgm:spPr/>
    </dgm:pt>
    <dgm:pt modelId="{D64D5B95-FF98-484D-AF36-4FDF6AC5AE89}" type="pres">
      <dgm:prSet presAssocID="{3FFE5221-7AC9-43DD-B006-3E1C58FB28A5}" presName="composite" presStyleCnt="0"/>
      <dgm:spPr/>
    </dgm:pt>
    <dgm:pt modelId="{DC38D4AC-2403-4386-B820-55FB1A75CFDD}" type="pres">
      <dgm:prSet presAssocID="{3FFE5221-7AC9-43DD-B006-3E1C58FB28A5}" presName="parentText" presStyleLbl="alignNode1" presStyleIdx="0" presStyleCnt="3">
        <dgm:presLayoutVars>
          <dgm:chMax val="1"/>
          <dgm:bulletEnabled val="1"/>
        </dgm:presLayoutVars>
      </dgm:prSet>
      <dgm:spPr/>
    </dgm:pt>
    <dgm:pt modelId="{9FC0D85E-9607-43D2-BB0B-620540C207A4}" type="pres">
      <dgm:prSet presAssocID="{3FFE5221-7AC9-43DD-B006-3E1C58FB28A5}" presName="descendantText" presStyleLbl="alignAcc1" presStyleIdx="0" presStyleCnt="3">
        <dgm:presLayoutVars>
          <dgm:bulletEnabled val="1"/>
        </dgm:presLayoutVars>
      </dgm:prSet>
      <dgm:spPr/>
    </dgm:pt>
    <dgm:pt modelId="{B827DDCE-6448-42B6-AD8F-DA8F32787118}" type="pres">
      <dgm:prSet presAssocID="{8DD5E324-2343-4E20-A1E4-0188BC71F642}" presName="sp" presStyleCnt="0"/>
      <dgm:spPr/>
    </dgm:pt>
    <dgm:pt modelId="{64965D6D-AEF9-4E7B-8226-68CEC6AAEB4D}" type="pres">
      <dgm:prSet presAssocID="{8B78637A-9069-4BF2-8FF0-8CBCD54EB1E0}" presName="composite" presStyleCnt="0"/>
      <dgm:spPr/>
    </dgm:pt>
    <dgm:pt modelId="{D3DAC2C0-FFD7-4937-A358-94856DA2CCF8}" type="pres">
      <dgm:prSet presAssocID="{8B78637A-9069-4BF2-8FF0-8CBCD54EB1E0}" presName="parentText" presStyleLbl="alignNode1" presStyleIdx="1" presStyleCnt="3">
        <dgm:presLayoutVars>
          <dgm:chMax val="1"/>
          <dgm:bulletEnabled val="1"/>
        </dgm:presLayoutVars>
      </dgm:prSet>
      <dgm:spPr/>
    </dgm:pt>
    <dgm:pt modelId="{433E191B-3493-4DDC-9444-64C899EA2D29}" type="pres">
      <dgm:prSet presAssocID="{8B78637A-9069-4BF2-8FF0-8CBCD54EB1E0}" presName="descendantText" presStyleLbl="alignAcc1" presStyleIdx="1" presStyleCnt="3">
        <dgm:presLayoutVars>
          <dgm:bulletEnabled val="1"/>
        </dgm:presLayoutVars>
      </dgm:prSet>
      <dgm:spPr/>
    </dgm:pt>
    <dgm:pt modelId="{C9455469-CF16-4A0E-BEE5-63E720D15E10}" type="pres">
      <dgm:prSet presAssocID="{AE6404B3-7DC8-4C41-802C-24E9FF9F693A}" presName="sp" presStyleCnt="0"/>
      <dgm:spPr/>
    </dgm:pt>
    <dgm:pt modelId="{FE98D30C-3158-48F1-8FCD-93BEB77ED2C9}" type="pres">
      <dgm:prSet presAssocID="{96493C54-A9C0-4FE0-A11D-385B1B684A21}" presName="composite" presStyleCnt="0"/>
      <dgm:spPr/>
    </dgm:pt>
    <dgm:pt modelId="{67D8D3EF-D1FF-4178-A599-5DCF63457AD4}" type="pres">
      <dgm:prSet presAssocID="{96493C54-A9C0-4FE0-A11D-385B1B684A21}" presName="parentText" presStyleLbl="alignNode1" presStyleIdx="2" presStyleCnt="3">
        <dgm:presLayoutVars>
          <dgm:chMax val="1"/>
          <dgm:bulletEnabled val="1"/>
        </dgm:presLayoutVars>
      </dgm:prSet>
      <dgm:spPr/>
    </dgm:pt>
    <dgm:pt modelId="{5B4C67C6-9FCF-4535-BCAF-1E74F9470802}" type="pres">
      <dgm:prSet presAssocID="{96493C54-A9C0-4FE0-A11D-385B1B684A21}" presName="descendantText" presStyleLbl="alignAcc1" presStyleIdx="2" presStyleCnt="3">
        <dgm:presLayoutVars>
          <dgm:bulletEnabled val="1"/>
        </dgm:presLayoutVars>
      </dgm:prSet>
      <dgm:spPr/>
    </dgm:pt>
  </dgm:ptLst>
  <dgm:cxnLst>
    <dgm:cxn modelId="{E8FAC91A-ED52-4C9A-AAD3-2B1118C22974}" type="presOf" srcId="{4F118895-6C3C-477B-938D-368561771B4B}" destId="{5B4C67C6-9FCF-4535-BCAF-1E74F9470802}" srcOrd="0" destOrd="0" presId="urn:microsoft.com/office/officeart/2005/8/layout/chevron2"/>
    <dgm:cxn modelId="{8410451F-595B-499B-82DB-3F58AC858ACD}" srcId="{3FFE5221-7AC9-43DD-B006-3E1C58FB28A5}" destId="{250B355D-A91B-4CB3-BC79-2700437965BA}" srcOrd="0" destOrd="0" parTransId="{04D42D36-DA33-48D9-BBAC-FDFB2FA8B60F}" sibTransId="{C7ECEFB7-4ACB-4C21-AAA9-AEA2B2FA7BFE}"/>
    <dgm:cxn modelId="{619BB829-226D-430A-BF1E-1DD9DC53118E}" srcId="{8B78637A-9069-4BF2-8FF0-8CBCD54EB1E0}" destId="{C6042B2D-70AE-4529-B29B-504F5DCDD917}" srcOrd="0" destOrd="0" parTransId="{4CA1679A-016E-49C4-9594-D830D7F1B72C}" sibTransId="{283E2C4F-B95E-408D-A400-34C58EE53432}"/>
    <dgm:cxn modelId="{5B7B2D3A-1917-4830-81D0-A3D0314AF522}" type="presOf" srcId="{1B865E48-23A0-4819-B5A8-62A2EA5778FC}" destId="{433E191B-3493-4DDC-9444-64C899EA2D29}" srcOrd="0" destOrd="1" presId="urn:microsoft.com/office/officeart/2005/8/layout/chevron2"/>
    <dgm:cxn modelId="{B3B4A33A-BD4E-4547-B2E8-F62F2702757E}" srcId="{96493C54-A9C0-4FE0-A11D-385B1B684A21}" destId="{4F118895-6C3C-477B-938D-368561771B4B}" srcOrd="0" destOrd="0" parTransId="{22DC7C8F-9238-45DC-B2FD-66EF4CF1B4BA}" sibTransId="{AD2CFDF4-AC74-4897-8AE5-470FF87A6162}"/>
    <dgm:cxn modelId="{74464042-81B6-4416-AF6E-3891AB1DA0F4}" type="presOf" srcId="{250B355D-A91B-4CB3-BC79-2700437965BA}" destId="{9FC0D85E-9607-43D2-BB0B-620540C207A4}" srcOrd="0" destOrd="0" presId="urn:microsoft.com/office/officeart/2005/8/layout/chevron2"/>
    <dgm:cxn modelId="{D6784664-BA1F-4E00-903B-10635C47D138}" type="presOf" srcId="{96493C54-A9C0-4FE0-A11D-385B1B684A21}" destId="{67D8D3EF-D1FF-4178-A599-5DCF63457AD4}" srcOrd="0" destOrd="0" presId="urn:microsoft.com/office/officeart/2005/8/layout/chevron2"/>
    <dgm:cxn modelId="{A2590267-B232-4941-A174-8A4BC1EF5121}" srcId="{E12D81E1-57A3-4BEC-98A1-EB50286E20C8}" destId="{8B78637A-9069-4BF2-8FF0-8CBCD54EB1E0}" srcOrd="1" destOrd="0" parTransId="{662C5D1C-D8F5-4C67-B015-AF2F87CD1056}" sibTransId="{AE6404B3-7DC8-4C41-802C-24E9FF9F693A}"/>
    <dgm:cxn modelId="{5FBD644B-3B1F-4720-8BEA-0D8FA55B161C}" type="presOf" srcId="{8B78637A-9069-4BF2-8FF0-8CBCD54EB1E0}" destId="{D3DAC2C0-FFD7-4937-A358-94856DA2CCF8}" srcOrd="0" destOrd="0" presId="urn:microsoft.com/office/officeart/2005/8/layout/chevron2"/>
    <dgm:cxn modelId="{EA13D96E-5038-4E7B-9A5F-3E16DCD76C67}" type="presOf" srcId="{E12D81E1-57A3-4BEC-98A1-EB50286E20C8}" destId="{9D45A846-EDF3-4598-8193-4D9E54808695}" srcOrd="0" destOrd="0" presId="urn:microsoft.com/office/officeart/2005/8/layout/chevron2"/>
    <dgm:cxn modelId="{C40B5471-22A3-4C6E-AC92-C9E82B47AA0E}" type="presOf" srcId="{3FFE5221-7AC9-43DD-B006-3E1C58FB28A5}" destId="{DC38D4AC-2403-4386-B820-55FB1A75CFDD}" srcOrd="0" destOrd="0" presId="urn:microsoft.com/office/officeart/2005/8/layout/chevron2"/>
    <dgm:cxn modelId="{DC642976-0DC0-486B-B2D1-BB626D1A62E6}" type="presOf" srcId="{C6042B2D-70AE-4529-B29B-504F5DCDD917}" destId="{433E191B-3493-4DDC-9444-64C899EA2D29}" srcOrd="0" destOrd="0" presId="urn:microsoft.com/office/officeart/2005/8/layout/chevron2"/>
    <dgm:cxn modelId="{59ED55A5-6185-45C9-805D-FEA8F09883E5}" srcId="{E12D81E1-57A3-4BEC-98A1-EB50286E20C8}" destId="{3FFE5221-7AC9-43DD-B006-3E1C58FB28A5}" srcOrd="0" destOrd="0" parTransId="{526C85B1-F332-4736-B1D2-0F708D009C2F}" sibTransId="{8DD5E324-2343-4E20-A1E4-0188BC71F642}"/>
    <dgm:cxn modelId="{AC0D23C9-20F9-4213-BF6B-86CB4C94D66C}" srcId="{E12D81E1-57A3-4BEC-98A1-EB50286E20C8}" destId="{96493C54-A9C0-4FE0-A11D-385B1B684A21}" srcOrd="2" destOrd="0" parTransId="{21C571F9-B99D-4E80-BA44-717873A8E8E3}" sibTransId="{ED1D6D02-E4C5-4C09-8252-CFE9322996BF}"/>
    <dgm:cxn modelId="{ED4526FA-9DDC-4FF7-B60E-8A551481E862}" srcId="{8B78637A-9069-4BF2-8FF0-8CBCD54EB1E0}" destId="{1B865E48-23A0-4819-B5A8-62A2EA5778FC}" srcOrd="1" destOrd="0" parTransId="{1EBCF4E6-980E-4E96-AE9C-9CFCF341420B}" sibTransId="{A1D8B87E-69D2-4675-A91F-2265F34CFA56}"/>
    <dgm:cxn modelId="{A6176346-4599-4098-8994-B4987336353B}" type="presParOf" srcId="{9D45A846-EDF3-4598-8193-4D9E54808695}" destId="{D64D5B95-FF98-484D-AF36-4FDF6AC5AE89}" srcOrd="0" destOrd="0" presId="urn:microsoft.com/office/officeart/2005/8/layout/chevron2"/>
    <dgm:cxn modelId="{C3C45903-0DF2-4C5D-AB30-E85EE259BF8C}" type="presParOf" srcId="{D64D5B95-FF98-484D-AF36-4FDF6AC5AE89}" destId="{DC38D4AC-2403-4386-B820-55FB1A75CFDD}" srcOrd="0" destOrd="0" presId="urn:microsoft.com/office/officeart/2005/8/layout/chevron2"/>
    <dgm:cxn modelId="{1A12DCBE-2BD0-4AED-8AB4-051E313B803D}" type="presParOf" srcId="{D64D5B95-FF98-484D-AF36-4FDF6AC5AE89}" destId="{9FC0D85E-9607-43D2-BB0B-620540C207A4}" srcOrd="1" destOrd="0" presId="urn:microsoft.com/office/officeart/2005/8/layout/chevron2"/>
    <dgm:cxn modelId="{15B1CE4E-F243-4589-933C-89B01369D76F}" type="presParOf" srcId="{9D45A846-EDF3-4598-8193-4D9E54808695}" destId="{B827DDCE-6448-42B6-AD8F-DA8F32787118}" srcOrd="1" destOrd="0" presId="urn:microsoft.com/office/officeart/2005/8/layout/chevron2"/>
    <dgm:cxn modelId="{1FBE386C-4C9C-4421-A3D8-2D09B56426A4}" type="presParOf" srcId="{9D45A846-EDF3-4598-8193-4D9E54808695}" destId="{64965D6D-AEF9-4E7B-8226-68CEC6AAEB4D}" srcOrd="2" destOrd="0" presId="urn:microsoft.com/office/officeart/2005/8/layout/chevron2"/>
    <dgm:cxn modelId="{1B09A8E1-561F-4BD2-A119-8966EB9561B7}" type="presParOf" srcId="{64965D6D-AEF9-4E7B-8226-68CEC6AAEB4D}" destId="{D3DAC2C0-FFD7-4937-A358-94856DA2CCF8}" srcOrd="0" destOrd="0" presId="urn:microsoft.com/office/officeart/2005/8/layout/chevron2"/>
    <dgm:cxn modelId="{68A3F534-5756-49D6-88EA-2AF0248B1E19}" type="presParOf" srcId="{64965D6D-AEF9-4E7B-8226-68CEC6AAEB4D}" destId="{433E191B-3493-4DDC-9444-64C899EA2D29}" srcOrd="1" destOrd="0" presId="urn:microsoft.com/office/officeart/2005/8/layout/chevron2"/>
    <dgm:cxn modelId="{96DA4525-BF3B-4653-B121-7F27164A7148}" type="presParOf" srcId="{9D45A846-EDF3-4598-8193-4D9E54808695}" destId="{C9455469-CF16-4A0E-BEE5-63E720D15E10}" srcOrd="3" destOrd="0" presId="urn:microsoft.com/office/officeart/2005/8/layout/chevron2"/>
    <dgm:cxn modelId="{C7BF3194-D2C0-4549-B75D-4AAF092D161B}" type="presParOf" srcId="{9D45A846-EDF3-4598-8193-4D9E54808695}" destId="{FE98D30C-3158-48F1-8FCD-93BEB77ED2C9}" srcOrd="4" destOrd="0" presId="urn:microsoft.com/office/officeart/2005/8/layout/chevron2"/>
    <dgm:cxn modelId="{82FF2929-3406-4EC9-83BF-DDF32BB3D92B}" type="presParOf" srcId="{FE98D30C-3158-48F1-8FCD-93BEB77ED2C9}" destId="{67D8D3EF-D1FF-4178-A599-5DCF63457AD4}" srcOrd="0" destOrd="0" presId="urn:microsoft.com/office/officeart/2005/8/layout/chevron2"/>
    <dgm:cxn modelId="{B253AF4C-3462-4C70-9230-E2008850F6E3}" type="presParOf" srcId="{FE98D30C-3158-48F1-8FCD-93BEB77ED2C9}" destId="{5B4C67C6-9FCF-4535-BCAF-1E74F947080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24F62B-E679-49A7-B688-C78DBEEDA817}"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nl-NL"/>
        </a:p>
      </dgm:t>
    </dgm:pt>
    <dgm:pt modelId="{01BE20CF-E0C9-4E75-8A89-19E4FDFF2247}">
      <dgm:prSet phldrT="[Tekst]"/>
      <dgm:spPr/>
      <dgm:t>
        <a:bodyPr/>
        <a:lstStyle/>
        <a:p>
          <a:r>
            <a:rPr lang="nl-NL" dirty="0"/>
            <a:t>Technisch haalbaar</a:t>
          </a:r>
        </a:p>
      </dgm:t>
    </dgm:pt>
    <dgm:pt modelId="{A047B795-B314-4285-936B-1DD93AA41D40}" type="parTrans" cxnId="{C5E3F826-3E69-4202-9FF4-6DB0EA18ACD8}">
      <dgm:prSet/>
      <dgm:spPr/>
      <dgm:t>
        <a:bodyPr/>
        <a:lstStyle/>
        <a:p>
          <a:endParaRPr lang="nl-NL"/>
        </a:p>
      </dgm:t>
    </dgm:pt>
    <dgm:pt modelId="{36B94FAC-821A-4E06-BACE-21381BE4E3B1}" type="sibTrans" cxnId="{C5E3F826-3E69-4202-9FF4-6DB0EA18ACD8}">
      <dgm:prSet/>
      <dgm:spPr/>
      <dgm:t>
        <a:bodyPr/>
        <a:lstStyle/>
        <a:p>
          <a:endParaRPr lang="nl-NL"/>
        </a:p>
      </dgm:t>
    </dgm:pt>
    <dgm:pt modelId="{9F91D36C-E76B-47B9-8DD8-FFB6ED3FA91C}">
      <dgm:prSet phldrT="[Tekst]"/>
      <dgm:spPr/>
      <dgm:t>
        <a:bodyPr/>
        <a:lstStyle/>
        <a:p>
          <a:r>
            <a:rPr lang="nl-NL" dirty="0"/>
            <a:t>Zijn er b.v. machines te krijgen met hetzelfde vermogen maar met minder lawaai?</a:t>
          </a:r>
        </a:p>
      </dgm:t>
    </dgm:pt>
    <dgm:pt modelId="{1BA004DA-4136-4863-A30A-A72331EC8EDA}" type="parTrans" cxnId="{9DEB3973-CCD3-4F07-81C6-C081177A13F9}">
      <dgm:prSet/>
      <dgm:spPr/>
      <dgm:t>
        <a:bodyPr/>
        <a:lstStyle/>
        <a:p>
          <a:endParaRPr lang="nl-NL"/>
        </a:p>
      </dgm:t>
    </dgm:pt>
    <dgm:pt modelId="{0DEFC8EB-2ED9-474F-8E95-70900F948550}" type="sibTrans" cxnId="{9DEB3973-CCD3-4F07-81C6-C081177A13F9}">
      <dgm:prSet/>
      <dgm:spPr/>
      <dgm:t>
        <a:bodyPr/>
        <a:lstStyle/>
        <a:p>
          <a:endParaRPr lang="nl-NL"/>
        </a:p>
      </dgm:t>
    </dgm:pt>
    <dgm:pt modelId="{FC256B04-3027-42F1-A714-30674B8948BC}">
      <dgm:prSet phldrT="[Tekst]"/>
      <dgm:spPr/>
      <dgm:t>
        <a:bodyPr/>
        <a:lstStyle/>
        <a:p>
          <a:r>
            <a:rPr lang="nl-NL" dirty="0"/>
            <a:t>Toepasbaar</a:t>
          </a:r>
        </a:p>
      </dgm:t>
    </dgm:pt>
    <dgm:pt modelId="{59DB97F9-28F1-4463-9393-582ED0751A47}" type="parTrans" cxnId="{91692814-5865-4F77-A137-893D9E10D99F}">
      <dgm:prSet/>
      <dgm:spPr/>
      <dgm:t>
        <a:bodyPr/>
        <a:lstStyle/>
        <a:p>
          <a:endParaRPr lang="nl-NL"/>
        </a:p>
      </dgm:t>
    </dgm:pt>
    <dgm:pt modelId="{23B53AB9-BB44-49DC-94B6-2D5BC7CAC33D}" type="sibTrans" cxnId="{91692814-5865-4F77-A137-893D9E10D99F}">
      <dgm:prSet/>
      <dgm:spPr/>
      <dgm:t>
        <a:bodyPr/>
        <a:lstStyle/>
        <a:p>
          <a:endParaRPr lang="nl-NL"/>
        </a:p>
      </dgm:t>
    </dgm:pt>
    <dgm:pt modelId="{1C08AAC9-BE18-4DD2-85D1-38D76094C126}">
      <dgm:prSet phldrT="[Tekst]"/>
      <dgm:spPr/>
      <dgm:t>
        <a:bodyPr/>
        <a:lstStyle/>
        <a:p>
          <a:r>
            <a:rPr lang="nl-NL" dirty="0"/>
            <a:t>Is er op een klein talud wel te werken met een trekker met een maaier aan een hydraulische arm?</a:t>
          </a:r>
        </a:p>
      </dgm:t>
    </dgm:pt>
    <dgm:pt modelId="{28957878-CD22-449D-8112-3F4E71F8B2DB}" type="parTrans" cxnId="{A298F830-5532-4D99-B744-FFA98FEAC92B}">
      <dgm:prSet/>
      <dgm:spPr/>
      <dgm:t>
        <a:bodyPr/>
        <a:lstStyle/>
        <a:p>
          <a:endParaRPr lang="nl-NL"/>
        </a:p>
      </dgm:t>
    </dgm:pt>
    <dgm:pt modelId="{67D56781-8C6C-40AB-894D-BED0B1355F02}" type="sibTrans" cxnId="{A298F830-5532-4D99-B744-FFA98FEAC92B}">
      <dgm:prSet/>
      <dgm:spPr/>
      <dgm:t>
        <a:bodyPr/>
        <a:lstStyle/>
        <a:p>
          <a:endParaRPr lang="nl-NL"/>
        </a:p>
      </dgm:t>
    </dgm:pt>
    <dgm:pt modelId="{A0367CF9-073F-4192-9BF8-496B2FFEBE06}">
      <dgm:prSet phldrT="[Tekst]"/>
      <dgm:spPr/>
      <dgm:t>
        <a:bodyPr/>
        <a:lstStyle/>
        <a:p>
          <a:r>
            <a:rPr lang="nl-NL" dirty="0"/>
            <a:t>Economisch haalbaar</a:t>
          </a:r>
        </a:p>
      </dgm:t>
    </dgm:pt>
    <dgm:pt modelId="{28A1219C-396B-4231-B0BE-DFEC6418ECF7}" type="parTrans" cxnId="{DD26EFE3-6CA6-4C1F-951D-0BAF9FF3B192}">
      <dgm:prSet/>
      <dgm:spPr/>
      <dgm:t>
        <a:bodyPr/>
        <a:lstStyle/>
        <a:p>
          <a:endParaRPr lang="nl-NL"/>
        </a:p>
      </dgm:t>
    </dgm:pt>
    <dgm:pt modelId="{9DC901F5-26D5-48F4-B5AC-2F2C652E1A21}" type="sibTrans" cxnId="{DD26EFE3-6CA6-4C1F-951D-0BAF9FF3B192}">
      <dgm:prSet/>
      <dgm:spPr/>
      <dgm:t>
        <a:bodyPr/>
        <a:lstStyle/>
        <a:p>
          <a:endParaRPr lang="nl-NL"/>
        </a:p>
      </dgm:t>
    </dgm:pt>
    <dgm:pt modelId="{AAA06D86-704F-438C-95DA-B932F443ACD6}">
      <dgm:prSet phldrT="[Tekst]"/>
      <dgm:spPr/>
      <dgm:t>
        <a:bodyPr/>
        <a:lstStyle/>
        <a:p>
          <a:r>
            <a:rPr lang="nl-NL" dirty="0"/>
            <a:t>Is het te betalen om voor één boom een hoogwerker te laten komen i.p.v. een ladder gebruiken?</a:t>
          </a:r>
        </a:p>
      </dgm:t>
    </dgm:pt>
    <dgm:pt modelId="{7D0B18A9-50C9-40D2-8956-213026A378C9}" type="parTrans" cxnId="{C13645D4-C256-494E-8C33-06FA0E88FFE5}">
      <dgm:prSet/>
      <dgm:spPr/>
      <dgm:t>
        <a:bodyPr/>
        <a:lstStyle/>
        <a:p>
          <a:endParaRPr lang="nl-NL"/>
        </a:p>
      </dgm:t>
    </dgm:pt>
    <dgm:pt modelId="{A75D52A5-DDB9-459D-9F14-4A7B7CAF6A85}" type="sibTrans" cxnId="{C13645D4-C256-494E-8C33-06FA0E88FFE5}">
      <dgm:prSet/>
      <dgm:spPr/>
      <dgm:t>
        <a:bodyPr/>
        <a:lstStyle/>
        <a:p>
          <a:endParaRPr lang="nl-NL"/>
        </a:p>
      </dgm:t>
    </dgm:pt>
    <dgm:pt modelId="{5EAAA9BE-4C24-42B5-B699-95766C05F552}" type="pres">
      <dgm:prSet presAssocID="{CA24F62B-E679-49A7-B688-C78DBEEDA817}" presName="linear" presStyleCnt="0">
        <dgm:presLayoutVars>
          <dgm:animLvl val="lvl"/>
          <dgm:resizeHandles val="exact"/>
        </dgm:presLayoutVars>
      </dgm:prSet>
      <dgm:spPr/>
    </dgm:pt>
    <dgm:pt modelId="{D617E66E-01C4-4C68-96BA-53279BEE6E1F}" type="pres">
      <dgm:prSet presAssocID="{01BE20CF-E0C9-4E75-8A89-19E4FDFF2247}" presName="parentText" presStyleLbl="node1" presStyleIdx="0" presStyleCnt="3">
        <dgm:presLayoutVars>
          <dgm:chMax val="0"/>
          <dgm:bulletEnabled val="1"/>
        </dgm:presLayoutVars>
      </dgm:prSet>
      <dgm:spPr/>
    </dgm:pt>
    <dgm:pt modelId="{225348C7-F36A-448D-ACF7-ECD5400697AD}" type="pres">
      <dgm:prSet presAssocID="{01BE20CF-E0C9-4E75-8A89-19E4FDFF2247}" presName="childText" presStyleLbl="revTx" presStyleIdx="0" presStyleCnt="3">
        <dgm:presLayoutVars>
          <dgm:bulletEnabled val="1"/>
        </dgm:presLayoutVars>
      </dgm:prSet>
      <dgm:spPr/>
    </dgm:pt>
    <dgm:pt modelId="{3295436F-7782-4C2B-B55A-7225770CF76B}" type="pres">
      <dgm:prSet presAssocID="{FC256B04-3027-42F1-A714-30674B8948BC}" presName="parentText" presStyleLbl="node1" presStyleIdx="1" presStyleCnt="3">
        <dgm:presLayoutVars>
          <dgm:chMax val="0"/>
          <dgm:bulletEnabled val="1"/>
        </dgm:presLayoutVars>
      </dgm:prSet>
      <dgm:spPr/>
    </dgm:pt>
    <dgm:pt modelId="{D72F832F-39AD-49D7-8A95-7CC6443458C2}" type="pres">
      <dgm:prSet presAssocID="{FC256B04-3027-42F1-A714-30674B8948BC}" presName="childText" presStyleLbl="revTx" presStyleIdx="1" presStyleCnt="3">
        <dgm:presLayoutVars>
          <dgm:bulletEnabled val="1"/>
        </dgm:presLayoutVars>
      </dgm:prSet>
      <dgm:spPr/>
    </dgm:pt>
    <dgm:pt modelId="{E754150E-1E07-49A3-BFDC-B1CFAA36AAF4}" type="pres">
      <dgm:prSet presAssocID="{A0367CF9-073F-4192-9BF8-496B2FFEBE06}" presName="parentText" presStyleLbl="node1" presStyleIdx="2" presStyleCnt="3">
        <dgm:presLayoutVars>
          <dgm:chMax val="0"/>
          <dgm:bulletEnabled val="1"/>
        </dgm:presLayoutVars>
      </dgm:prSet>
      <dgm:spPr/>
    </dgm:pt>
    <dgm:pt modelId="{4DED9BE0-B3F0-432E-9DF0-B62BCF69FFFC}" type="pres">
      <dgm:prSet presAssocID="{A0367CF9-073F-4192-9BF8-496B2FFEBE06}" presName="childText" presStyleLbl="revTx" presStyleIdx="2" presStyleCnt="3">
        <dgm:presLayoutVars>
          <dgm:bulletEnabled val="1"/>
        </dgm:presLayoutVars>
      </dgm:prSet>
      <dgm:spPr/>
    </dgm:pt>
  </dgm:ptLst>
  <dgm:cxnLst>
    <dgm:cxn modelId="{91692814-5865-4F77-A137-893D9E10D99F}" srcId="{CA24F62B-E679-49A7-B688-C78DBEEDA817}" destId="{FC256B04-3027-42F1-A714-30674B8948BC}" srcOrd="1" destOrd="0" parTransId="{59DB97F9-28F1-4463-9393-582ED0751A47}" sibTransId="{23B53AB9-BB44-49DC-94B6-2D5BC7CAC33D}"/>
    <dgm:cxn modelId="{C5E3F826-3E69-4202-9FF4-6DB0EA18ACD8}" srcId="{CA24F62B-E679-49A7-B688-C78DBEEDA817}" destId="{01BE20CF-E0C9-4E75-8A89-19E4FDFF2247}" srcOrd="0" destOrd="0" parTransId="{A047B795-B314-4285-936B-1DD93AA41D40}" sibTransId="{36B94FAC-821A-4E06-BACE-21381BE4E3B1}"/>
    <dgm:cxn modelId="{A298F830-5532-4D99-B744-FFA98FEAC92B}" srcId="{FC256B04-3027-42F1-A714-30674B8948BC}" destId="{1C08AAC9-BE18-4DD2-85D1-38D76094C126}" srcOrd="0" destOrd="0" parTransId="{28957878-CD22-449D-8112-3F4E71F8B2DB}" sibTransId="{67D56781-8C6C-40AB-894D-BED0B1355F02}"/>
    <dgm:cxn modelId="{25245547-0A66-4A6A-896B-2E6194DA527C}" type="presOf" srcId="{CA24F62B-E679-49A7-B688-C78DBEEDA817}" destId="{5EAAA9BE-4C24-42B5-B699-95766C05F552}" srcOrd="0" destOrd="0" presId="urn:microsoft.com/office/officeart/2005/8/layout/vList2"/>
    <dgm:cxn modelId="{9DEB3973-CCD3-4F07-81C6-C081177A13F9}" srcId="{01BE20CF-E0C9-4E75-8A89-19E4FDFF2247}" destId="{9F91D36C-E76B-47B9-8DD8-FFB6ED3FA91C}" srcOrd="0" destOrd="0" parTransId="{1BA004DA-4136-4863-A30A-A72331EC8EDA}" sibTransId="{0DEFC8EB-2ED9-474F-8E95-70900F948550}"/>
    <dgm:cxn modelId="{29C785BC-02F7-4A24-B77C-073289BCBF4F}" type="presOf" srcId="{9F91D36C-E76B-47B9-8DD8-FFB6ED3FA91C}" destId="{225348C7-F36A-448D-ACF7-ECD5400697AD}" srcOrd="0" destOrd="0" presId="urn:microsoft.com/office/officeart/2005/8/layout/vList2"/>
    <dgm:cxn modelId="{56A360CE-43C9-4BE7-A46E-84E0232300C9}" type="presOf" srcId="{FC256B04-3027-42F1-A714-30674B8948BC}" destId="{3295436F-7782-4C2B-B55A-7225770CF76B}" srcOrd="0" destOrd="0" presId="urn:microsoft.com/office/officeart/2005/8/layout/vList2"/>
    <dgm:cxn modelId="{C13645D4-C256-494E-8C33-06FA0E88FFE5}" srcId="{A0367CF9-073F-4192-9BF8-496B2FFEBE06}" destId="{AAA06D86-704F-438C-95DA-B932F443ACD6}" srcOrd="0" destOrd="0" parTransId="{7D0B18A9-50C9-40D2-8956-213026A378C9}" sibTransId="{A75D52A5-DDB9-459D-9F14-4A7B7CAF6A85}"/>
    <dgm:cxn modelId="{585C65E1-9C15-475F-9C88-D5B68173F557}" type="presOf" srcId="{1C08AAC9-BE18-4DD2-85D1-38D76094C126}" destId="{D72F832F-39AD-49D7-8A95-7CC6443458C2}" srcOrd="0" destOrd="0" presId="urn:microsoft.com/office/officeart/2005/8/layout/vList2"/>
    <dgm:cxn modelId="{DD26EFE3-6CA6-4C1F-951D-0BAF9FF3B192}" srcId="{CA24F62B-E679-49A7-B688-C78DBEEDA817}" destId="{A0367CF9-073F-4192-9BF8-496B2FFEBE06}" srcOrd="2" destOrd="0" parTransId="{28A1219C-396B-4231-B0BE-DFEC6418ECF7}" sibTransId="{9DC901F5-26D5-48F4-B5AC-2F2C652E1A21}"/>
    <dgm:cxn modelId="{E4F901EC-1C9A-41B8-B206-8A0666D7F08B}" type="presOf" srcId="{01BE20CF-E0C9-4E75-8A89-19E4FDFF2247}" destId="{D617E66E-01C4-4C68-96BA-53279BEE6E1F}" srcOrd="0" destOrd="0" presId="urn:microsoft.com/office/officeart/2005/8/layout/vList2"/>
    <dgm:cxn modelId="{AAA621ED-2F26-45F6-B7A8-1AE59612BFF9}" type="presOf" srcId="{AAA06D86-704F-438C-95DA-B932F443ACD6}" destId="{4DED9BE0-B3F0-432E-9DF0-B62BCF69FFFC}" srcOrd="0" destOrd="0" presId="urn:microsoft.com/office/officeart/2005/8/layout/vList2"/>
    <dgm:cxn modelId="{322D99F8-CF42-4EF4-ABD3-9A49ADF11211}" type="presOf" srcId="{A0367CF9-073F-4192-9BF8-496B2FFEBE06}" destId="{E754150E-1E07-49A3-BFDC-B1CFAA36AAF4}" srcOrd="0" destOrd="0" presId="urn:microsoft.com/office/officeart/2005/8/layout/vList2"/>
    <dgm:cxn modelId="{CEDC7F51-42EB-43C1-B0B0-D121EE285BFA}" type="presParOf" srcId="{5EAAA9BE-4C24-42B5-B699-95766C05F552}" destId="{D617E66E-01C4-4C68-96BA-53279BEE6E1F}" srcOrd="0" destOrd="0" presId="urn:microsoft.com/office/officeart/2005/8/layout/vList2"/>
    <dgm:cxn modelId="{91428A88-ADE1-49CE-84ED-B5664FE23AD0}" type="presParOf" srcId="{5EAAA9BE-4C24-42B5-B699-95766C05F552}" destId="{225348C7-F36A-448D-ACF7-ECD5400697AD}" srcOrd="1" destOrd="0" presId="urn:microsoft.com/office/officeart/2005/8/layout/vList2"/>
    <dgm:cxn modelId="{3DAB0A31-E1AB-4F95-A2F2-DE57771409F9}" type="presParOf" srcId="{5EAAA9BE-4C24-42B5-B699-95766C05F552}" destId="{3295436F-7782-4C2B-B55A-7225770CF76B}" srcOrd="2" destOrd="0" presId="urn:microsoft.com/office/officeart/2005/8/layout/vList2"/>
    <dgm:cxn modelId="{91DCC8D9-D402-4C9F-BF6A-40D6EB14F4D2}" type="presParOf" srcId="{5EAAA9BE-4C24-42B5-B699-95766C05F552}" destId="{D72F832F-39AD-49D7-8A95-7CC6443458C2}" srcOrd="3" destOrd="0" presId="urn:microsoft.com/office/officeart/2005/8/layout/vList2"/>
    <dgm:cxn modelId="{A5E86B03-D0CF-48F0-B584-DDB7325C34F1}" type="presParOf" srcId="{5EAAA9BE-4C24-42B5-B699-95766C05F552}" destId="{E754150E-1E07-49A3-BFDC-B1CFAA36AAF4}" srcOrd="4" destOrd="0" presId="urn:microsoft.com/office/officeart/2005/8/layout/vList2"/>
    <dgm:cxn modelId="{BE617CE1-0B7B-4830-BBE9-168444B9760B}" type="presParOf" srcId="{5EAAA9BE-4C24-42B5-B699-95766C05F552}" destId="{4DED9BE0-B3F0-432E-9DF0-B62BCF69FFF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8D4AC-2403-4386-B820-55FB1A75CFDD}">
      <dsp:nvSpPr>
        <dsp:cNvPr id="0" name=""/>
        <dsp:cNvSpPr/>
      </dsp:nvSpPr>
      <dsp:spPr>
        <a:xfrm rot="5400000">
          <a:off x="-263968" y="265196"/>
          <a:ext cx="1759788" cy="1231852"/>
        </a:xfrm>
        <a:prstGeom prst="chevron">
          <a:avLst/>
        </a:prstGeom>
        <a:solidFill>
          <a:schemeClr val="accent3">
            <a:shade val="5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t>BRON</a:t>
          </a:r>
        </a:p>
      </dsp:txBody>
      <dsp:txXfrm rot="-5400000">
        <a:off x="0" y="617154"/>
        <a:ext cx="1231852" cy="527936"/>
      </dsp:txXfrm>
    </dsp:sp>
    <dsp:sp modelId="{9FC0D85E-9607-43D2-BB0B-620540C207A4}">
      <dsp:nvSpPr>
        <dsp:cNvPr id="0" name=""/>
        <dsp:cNvSpPr/>
      </dsp:nvSpPr>
      <dsp:spPr>
        <a:xfrm rot="5400000">
          <a:off x="5505357" y="-4272277"/>
          <a:ext cx="1143862" cy="9690873"/>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nl-NL" sz="2800" kern="1200" dirty="0"/>
            <a:t>De bron verwijderen of vervangen</a:t>
          </a:r>
        </a:p>
      </dsp:txBody>
      <dsp:txXfrm rot="-5400000">
        <a:off x="1231852" y="57067"/>
        <a:ext cx="9635034" cy="1032184"/>
      </dsp:txXfrm>
    </dsp:sp>
    <dsp:sp modelId="{D3DAC2C0-FFD7-4937-A358-94856DA2CCF8}">
      <dsp:nvSpPr>
        <dsp:cNvPr id="0" name=""/>
        <dsp:cNvSpPr/>
      </dsp:nvSpPr>
      <dsp:spPr>
        <a:xfrm rot="5400000">
          <a:off x="-263968" y="1832475"/>
          <a:ext cx="1759788" cy="1231852"/>
        </a:xfrm>
        <a:prstGeom prst="chevron">
          <a:avLst/>
        </a:prstGeom>
        <a:solidFill>
          <a:schemeClr val="accent3">
            <a:shade val="50000"/>
            <a:hueOff val="0"/>
            <a:satOff val="1306"/>
            <a:lumOff val="22617"/>
            <a:alphaOff val="0"/>
          </a:schemeClr>
        </a:solidFill>
        <a:ln w="12700" cap="flat" cmpd="sng" algn="ctr">
          <a:solidFill>
            <a:schemeClr val="accent3">
              <a:shade val="50000"/>
              <a:hueOff val="0"/>
              <a:satOff val="1306"/>
              <a:lumOff val="226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t>AFSCHERMING</a:t>
          </a:r>
        </a:p>
      </dsp:txBody>
      <dsp:txXfrm rot="-5400000">
        <a:off x="0" y="2184433"/>
        <a:ext cx="1231852" cy="527936"/>
      </dsp:txXfrm>
    </dsp:sp>
    <dsp:sp modelId="{433E191B-3493-4DDC-9444-64C899EA2D29}">
      <dsp:nvSpPr>
        <dsp:cNvPr id="0" name=""/>
        <dsp:cNvSpPr/>
      </dsp:nvSpPr>
      <dsp:spPr>
        <a:xfrm rot="5400000">
          <a:off x="5505357" y="-2704998"/>
          <a:ext cx="1143862" cy="9690873"/>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1306"/>
              <a:lumOff val="22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nl-NL" sz="2800" kern="1200" dirty="0"/>
            <a:t>Afschermen bron</a:t>
          </a:r>
        </a:p>
        <a:p>
          <a:pPr marL="285750" lvl="1" indent="-285750" algn="l" defTabSz="1244600">
            <a:lnSpc>
              <a:spcPct val="90000"/>
            </a:lnSpc>
            <a:spcBef>
              <a:spcPct val="0"/>
            </a:spcBef>
            <a:spcAft>
              <a:spcPct val="15000"/>
            </a:spcAft>
            <a:buChar char="•"/>
          </a:pPr>
          <a:r>
            <a:rPr lang="nl-NL" sz="2800" kern="1200" dirty="0"/>
            <a:t>Afschermen werknemers (fysiek en/of blootstellingsduur)</a:t>
          </a:r>
        </a:p>
      </dsp:txBody>
      <dsp:txXfrm rot="-5400000">
        <a:off x="1231852" y="1624346"/>
        <a:ext cx="9635034" cy="1032184"/>
      </dsp:txXfrm>
    </dsp:sp>
    <dsp:sp modelId="{67D8D3EF-D1FF-4178-A599-5DCF63457AD4}">
      <dsp:nvSpPr>
        <dsp:cNvPr id="0" name=""/>
        <dsp:cNvSpPr/>
      </dsp:nvSpPr>
      <dsp:spPr>
        <a:xfrm rot="5400000">
          <a:off x="-263968" y="3399754"/>
          <a:ext cx="1759788" cy="1231852"/>
        </a:xfrm>
        <a:prstGeom prst="chevron">
          <a:avLst/>
        </a:prstGeom>
        <a:solidFill>
          <a:schemeClr val="accent3">
            <a:shade val="50000"/>
            <a:hueOff val="0"/>
            <a:satOff val="1306"/>
            <a:lumOff val="22617"/>
            <a:alphaOff val="0"/>
          </a:schemeClr>
        </a:solidFill>
        <a:ln w="12700" cap="flat" cmpd="sng" algn="ctr">
          <a:solidFill>
            <a:schemeClr val="accent3">
              <a:shade val="50000"/>
              <a:hueOff val="0"/>
              <a:satOff val="1306"/>
              <a:lumOff val="226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t>PBM</a:t>
          </a:r>
        </a:p>
      </dsp:txBody>
      <dsp:txXfrm rot="-5400000">
        <a:off x="0" y="3751712"/>
        <a:ext cx="1231852" cy="527936"/>
      </dsp:txXfrm>
    </dsp:sp>
    <dsp:sp modelId="{5B4C67C6-9FCF-4535-BCAF-1E74F9470802}">
      <dsp:nvSpPr>
        <dsp:cNvPr id="0" name=""/>
        <dsp:cNvSpPr/>
      </dsp:nvSpPr>
      <dsp:spPr>
        <a:xfrm rot="5400000">
          <a:off x="5505357" y="-1137719"/>
          <a:ext cx="1143862" cy="9690873"/>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1306"/>
              <a:lumOff val="22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nl-NL" sz="2800" kern="1200" dirty="0"/>
            <a:t>Persoonlijke beschermingsmiddelen voor rest-risico’s</a:t>
          </a:r>
        </a:p>
      </dsp:txBody>
      <dsp:txXfrm rot="-5400000">
        <a:off x="1231852" y="3191625"/>
        <a:ext cx="9635034" cy="1032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7E66E-01C4-4C68-96BA-53279BEE6E1F}">
      <dsp:nvSpPr>
        <dsp:cNvPr id="0" name=""/>
        <dsp:cNvSpPr/>
      </dsp:nvSpPr>
      <dsp:spPr>
        <a:xfrm>
          <a:off x="0" y="4700"/>
          <a:ext cx="10515600" cy="725399"/>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Technisch haalbaar</a:t>
          </a:r>
        </a:p>
      </dsp:txBody>
      <dsp:txXfrm>
        <a:off x="35411" y="40111"/>
        <a:ext cx="10444778" cy="654577"/>
      </dsp:txXfrm>
    </dsp:sp>
    <dsp:sp modelId="{225348C7-F36A-448D-ACF7-ECD5400697AD}">
      <dsp:nvSpPr>
        <dsp:cNvPr id="0" name=""/>
        <dsp:cNvSpPr/>
      </dsp:nvSpPr>
      <dsp:spPr>
        <a:xfrm>
          <a:off x="0" y="730100"/>
          <a:ext cx="10515600"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nl-NL" sz="2400" kern="1200" dirty="0"/>
            <a:t>Zijn er b.v. machines te krijgen met hetzelfde vermogen maar met minder lawaai?</a:t>
          </a:r>
        </a:p>
      </dsp:txBody>
      <dsp:txXfrm>
        <a:off x="0" y="730100"/>
        <a:ext cx="10515600" cy="721912"/>
      </dsp:txXfrm>
    </dsp:sp>
    <dsp:sp modelId="{3295436F-7782-4C2B-B55A-7225770CF76B}">
      <dsp:nvSpPr>
        <dsp:cNvPr id="0" name=""/>
        <dsp:cNvSpPr/>
      </dsp:nvSpPr>
      <dsp:spPr>
        <a:xfrm>
          <a:off x="0" y="1452012"/>
          <a:ext cx="10515600" cy="725399"/>
        </a:xfrm>
        <a:prstGeom prst="roundRect">
          <a:avLst/>
        </a:prstGeom>
        <a:solidFill>
          <a:schemeClr val="accent3">
            <a:shade val="80000"/>
            <a:hueOff val="0"/>
            <a:satOff val="385"/>
            <a:lumOff val="8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Toepasbaar</a:t>
          </a:r>
        </a:p>
      </dsp:txBody>
      <dsp:txXfrm>
        <a:off x="35411" y="1487423"/>
        <a:ext cx="10444778" cy="654577"/>
      </dsp:txXfrm>
    </dsp:sp>
    <dsp:sp modelId="{D72F832F-39AD-49D7-8A95-7CC6443458C2}">
      <dsp:nvSpPr>
        <dsp:cNvPr id="0" name=""/>
        <dsp:cNvSpPr/>
      </dsp:nvSpPr>
      <dsp:spPr>
        <a:xfrm>
          <a:off x="0" y="2177412"/>
          <a:ext cx="10515600"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nl-NL" sz="2400" kern="1200" dirty="0"/>
            <a:t>Is er op een klein talud wel te werken met een trekker met een maaier aan een hydraulische arm?</a:t>
          </a:r>
        </a:p>
      </dsp:txBody>
      <dsp:txXfrm>
        <a:off x="0" y="2177412"/>
        <a:ext cx="10515600" cy="721912"/>
      </dsp:txXfrm>
    </dsp:sp>
    <dsp:sp modelId="{E754150E-1E07-49A3-BFDC-B1CFAA36AAF4}">
      <dsp:nvSpPr>
        <dsp:cNvPr id="0" name=""/>
        <dsp:cNvSpPr/>
      </dsp:nvSpPr>
      <dsp:spPr>
        <a:xfrm>
          <a:off x="0" y="2899325"/>
          <a:ext cx="10515600" cy="725399"/>
        </a:xfrm>
        <a:prstGeom prst="roundRect">
          <a:avLst/>
        </a:prstGeom>
        <a:solidFill>
          <a:schemeClr val="accent3">
            <a:shade val="80000"/>
            <a:hueOff val="0"/>
            <a:satOff val="771"/>
            <a:lumOff val="170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Economisch haalbaar</a:t>
          </a:r>
        </a:p>
      </dsp:txBody>
      <dsp:txXfrm>
        <a:off x="35411" y="2934736"/>
        <a:ext cx="10444778" cy="654577"/>
      </dsp:txXfrm>
    </dsp:sp>
    <dsp:sp modelId="{4DED9BE0-B3F0-432E-9DF0-B62BCF69FFFC}">
      <dsp:nvSpPr>
        <dsp:cNvPr id="0" name=""/>
        <dsp:cNvSpPr/>
      </dsp:nvSpPr>
      <dsp:spPr>
        <a:xfrm>
          <a:off x="0" y="3624725"/>
          <a:ext cx="10515600"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nl-NL" sz="2400" kern="1200" dirty="0"/>
            <a:t>Is het te betalen om voor één boom een hoogwerker te laten komen i.p.v. een ladder gebruiken?</a:t>
          </a:r>
        </a:p>
      </dsp:txBody>
      <dsp:txXfrm>
        <a:off x="0" y="3624725"/>
        <a:ext cx="10515600" cy="7219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05/11/2022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ongevallen wilt voorkomen moet je ingrijpen op de schakel daarvoor; onveilig handelen en onveilige situaties</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a:t>
            </a:fld>
            <a:endParaRPr lang="en-GB"/>
          </a:p>
        </p:txBody>
      </p:sp>
    </p:spTree>
    <p:extLst>
      <p:ext uri="{BB962C8B-B14F-4D97-AF65-F5344CB8AC3E}">
        <p14:creationId xmlns:p14="http://schemas.microsoft.com/office/powerpoint/2010/main" val="351577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Onveilige situaties zijn vaak het gevolg van onveilig handelen van anderen.</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50367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Risico matrix</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9</a:t>
            </a:fld>
            <a:endParaRPr lang="en-GB"/>
          </a:p>
        </p:txBody>
      </p:sp>
    </p:spTree>
    <p:extLst>
      <p:ext uri="{BB962C8B-B14F-4D97-AF65-F5344CB8AC3E}">
        <p14:creationId xmlns:p14="http://schemas.microsoft.com/office/powerpoint/2010/main" val="390555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een goede risico preventie moet je dus eerst een goed beeld hebben van de werkzaamheden die op een bedrijf plaats vinden. Voor al deze werkzaamheden moet je een inschatting maken van de mogelijke risico’s (dit kan je zelf doen maar dit kan je ook uitbesteden aan experts).</a:t>
            </a:r>
          </a:p>
          <a:p>
            <a:r>
              <a:rPr lang="nl-NL" dirty="0"/>
              <a:t>Wanneer je de risico’s in beeld hebt, pak je ze aan (bv een reling maken of </a:t>
            </a:r>
            <a:r>
              <a:rPr lang="nl-NL" dirty="0" err="1"/>
              <a:t>pbm’s</a:t>
            </a:r>
            <a:r>
              <a:rPr lang="nl-NL" dirty="0"/>
              <a:t> inkopen) of stel je een werkprotocol op (op welke wijze moet je werken om de risico’s zo klein mogelijk te houden)</a:t>
            </a:r>
          </a:p>
          <a:p>
            <a:r>
              <a:rPr lang="nl-NL" dirty="0"/>
              <a:t>Om hiermee te beginnen stelt elk bedrijf een RIE op. Voor nieuwe taken of werkzaamheden stel je een TRA op. Dit doe je vóór de offerte zodat je veiligheidskosten mee kan nemen. Tenslotte voert elke werknemer na een werkonderbreking een LMRA uit.</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13</a:t>
            </a:fld>
            <a:endParaRPr lang="en-GB"/>
          </a:p>
        </p:txBody>
      </p:sp>
    </p:spTree>
    <p:extLst>
      <p:ext uri="{BB962C8B-B14F-4D97-AF65-F5344CB8AC3E}">
        <p14:creationId xmlns:p14="http://schemas.microsoft.com/office/powerpoint/2010/main" val="137604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risico inventarisatie en evaluatie is eigenlijk een soort checklist waarmee de bedrijfsprocessen stuk voor stuk worden doorgelopen. Op deze wijze worden de risico’s in kaart gebracht en kan de ondernemer deze aanpakken (plan van aanpak). Bij een bedrijf met meer dan 25 werknemers moet deze getoetst worden. Bij kleinere bedrijven kan je ook een standaard lijst gebruiken. Deze zijn meestal maar een paar jaar geldig. Heb je geen personeel, dan hoef je ook geen RIE op te stellen.</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14</a:t>
            </a:fld>
            <a:endParaRPr lang="en-GB"/>
          </a:p>
        </p:txBody>
      </p:sp>
    </p:spTree>
    <p:extLst>
      <p:ext uri="{BB962C8B-B14F-4D97-AF65-F5344CB8AC3E}">
        <p14:creationId xmlns:p14="http://schemas.microsoft.com/office/powerpoint/2010/main" val="161145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15</a:t>
            </a:fld>
            <a:endParaRPr lang="en-GB"/>
          </a:p>
        </p:txBody>
      </p:sp>
    </p:spTree>
    <p:extLst>
      <p:ext uri="{BB962C8B-B14F-4D97-AF65-F5344CB8AC3E}">
        <p14:creationId xmlns:p14="http://schemas.microsoft.com/office/powerpoint/2010/main" val="1375403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werkzaamheden waar nog geen werkprotocollen (</a:t>
            </a:r>
            <a:r>
              <a:rPr lang="nl-NL" dirty="0" err="1"/>
              <a:t>arbocatalogus</a:t>
            </a:r>
            <a:r>
              <a:rPr lang="nl-NL" dirty="0"/>
              <a:t>) voor zijn dient een werkgever een TRA op te stellen.</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16</a:t>
            </a:fld>
            <a:endParaRPr lang="en-GB"/>
          </a:p>
        </p:txBody>
      </p:sp>
    </p:spTree>
    <p:extLst>
      <p:ext uri="{BB962C8B-B14F-4D97-AF65-F5344CB8AC3E}">
        <p14:creationId xmlns:p14="http://schemas.microsoft.com/office/powerpoint/2010/main" val="603144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LMRA voer je voor aanvang, na elke werkonderbreking of wanneer de werkzaamheden zijn veranderd uit. </a:t>
            </a:r>
          </a:p>
          <a:p>
            <a:r>
              <a:rPr lang="nl-NL" dirty="0"/>
              <a:t>Dit doet de uitvoerende werknemer zelf.</a:t>
            </a:r>
          </a:p>
          <a:p>
            <a:r>
              <a:rPr lang="nl-NL" dirty="0"/>
              <a:t>Duurt doorgaans minder dan een minuut.</a:t>
            </a:r>
          </a:p>
          <a:p>
            <a:r>
              <a:rPr lang="nl-NL" dirty="0"/>
              <a:t>Bij constatering van een risico neem je zelf maatregelen. Als dat niet voldoende is ga je direct naar je leidinggevende om dit te melden.</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17</a:t>
            </a:fld>
            <a:endParaRPr lang="en-GB"/>
          </a:p>
        </p:txBody>
      </p:sp>
    </p:spTree>
    <p:extLst>
      <p:ext uri="{BB962C8B-B14F-4D97-AF65-F5344CB8AC3E}">
        <p14:creationId xmlns:p14="http://schemas.microsoft.com/office/powerpoint/2010/main" val="3207871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5-11-2022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5-11-2022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5-11-2022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5-11-2022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5-11-2022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5-11-2022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5-11-2022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5-11-2022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5-11-2022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5-11-2022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5-11-2022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5-11-2022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5-11-2022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5-11-2022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5-11-2022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5-11-2022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5-11-2022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5-11-2022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5-11-2022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5-11-2022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5-11-2022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5-11-2022</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5-11-2022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5-11-2022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5-11-2022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5-11-2022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5-11-2022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5-11-2022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5-11-2022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5-11-2022</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nstrumenten.rie.nl/nl/stigas/hoveniers-en-groenvoorziene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www.stigas.nl/agroarbo/hoveniers-en-groenvoorziening" TargetMode="Externa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http://www.dejongesafety.nl/wp-content/uploads/2014/08/TRA-voorbeeld.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6.xml"/><Relationship Id="rId1" Type="http://schemas.openxmlformats.org/officeDocument/2006/relationships/video" Target="https://www.youtube.com/embed/2UpgtUe13C0?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89A16E7-7ADE-496A-AA5A-A063C6AD6470}"/>
              </a:ext>
            </a:extLst>
          </p:cNvPr>
          <p:cNvSpPr>
            <a:spLocks noGrp="1"/>
          </p:cNvSpPr>
          <p:nvPr>
            <p:ph type="sldNum" sz="quarter" idx="12"/>
          </p:nvPr>
        </p:nvSpPr>
        <p:spPr/>
        <p:txBody>
          <a:bodyPr/>
          <a:lstStyle/>
          <a:p>
            <a:fld id="{45B76B8B-DE07-48A4-9913-B57A52F2F853}" type="slidenum">
              <a:rPr lang="nl-NL" noProof="0" smtClean="0"/>
              <a:pPr/>
              <a:t>1</a:t>
            </a:fld>
            <a:endParaRPr lang="nl-NL" noProof="0"/>
          </a:p>
        </p:txBody>
      </p:sp>
      <p:sp>
        <p:nvSpPr>
          <p:cNvPr id="3" name="Tijdelijke aanduiding voor voettekst 2">
            <a:extLst>
              <a:ext uri="{FF2B5EF4-FFF2-40B4-BE49-F238E27FC236}">
                <a16:creationId xmlns:a16="http://schemas.microsoft.com/office/drawing/2014/main" id="{0B947431-96B4-4944-A35B-049F7A42470B}"/>
              </a:ext>
            </a:extLst>
          </p:cNvPr>
          <p:cNvSpPr>
            <a:spLocks noGrp="1"/>
          </p:cNvSpPr>
          <p:nvPr>
            <p:ph type="ftr" sz="quarter" idx="11"/>
          </p:nvPr>
        </p:nvSpPr>
        <p:spPr/>
        <p:txBody>
          <a:bodyPr/>
          <a:lstStyle/>
          <a:p>
            <a:r>
              <a:rPr lang="nl-NL" noProof="0"/>
              <a:t>Onderwerp van de presentatie</a:t>
            </a:r>
          </a:p>
        </p:txBody>
      </p:sp>
      <p:sp>
        <p:nvSpPr>
          <p:cNvPr id="4" name="Tijdelijke aanduiding voor datum 3">
            <a:extLst>
              <a:ext uri="{FF2B5EF4-FFF2-40B4-BE49-F238E27FC236}">
                <a16:creationId xmlns:a16="http://schemas.microsoft.com/office/drawing/2014/main" id="{79793D65-0135-40ED-9984-4D8DC3CAF6BC}"/>
              </a:ext>
            </a:extLst>
          </p:cNvPr>
          <p:cNvSpPr>
            <a:spLocks noGrp="1"/>
          </p:cNvSpPr>
          <p:nvPr>
            <p:ph type="dt" sz="half" idx="10"/>
          </p:nvPr>
        </p:nvSpPr>
        <p:spPr/>
        <p:txBody>
          <a:bodyPr/>
          <a:lstStyle/>
          <a:p>
            <a:fld id="{57F04B2F-7CB4-4EC9-8DAE-E7C3ED683122}" type="datetime1">
              <a:rPr lang="nl-NL" noProof="0" smtClean="0"/>
              <a:t>5-11-2022</a:t>
            </a:fld>
            <a:endParaRPr lang="nl-NL" noProof="0"/>
          </a:p>
        </p:txBody>
      </p:sp>
      <p:sp>
        <p:nvSpPr>
          <p:cNvPr id="5" name="Ondertitel 4">
            <a:extLst>
              <a:ext uri="{FF2B5EF4-FFF2-40B4-BE49-F238E27FC236}">
                <a16:creationId xmlns:a16="http://schemas.microsoft.com/office/drawing/2014/main" id="{A09673F9-9A69-407B-A544-73317CD04BB6}"/>
              </a:ext>
            </a:extLst>
          </p:cNvPr>
          <p:cNvSpPr>
            <a:spLocks noGrp="1"/>
          </p:cNvSpPr>
          <p:nvPr>
            <p:ph type="subTitle" idx="1"/>
          </p:nvPr>
        </p:nvSpPr>
        <p:spPr/>
        <p:txBody>
          <a:bodyPr>
            <a:normAutofit/>
          </a:bodyPr>
          <a:lstStyle/>
          <a:p>
            <a:r>
              <a:rPr lang="nl-NL" dirty="0"/>
              <a:t>IBS Aanleg</a:t>
            </a:r>
          </a:p>
          <a:p>
            <a:endParaRPr lang="nl-NL" dirty="0"/>
          </a:p>
        </p:txBody>
      </p:sp>
      <p:sp>
        <p:nvSpPr>
          <p:cNvPr id="6" name="Titel 5">
            <a:extLst>
              <a:ext uri="{FF2B5EF4-FFF2-40B4-BE49-F238E27FC236}">
                <a16:creationId xmlns:a16="http://schemas.microsoft.com/office/drawing/2014/main" id="{7709853F-071F-4F66-A7ED-2F5D3E6A9007}"/>
              </a:ext>
            </a:extLst>
          </p:cNvPr>
          <p:cNvSpPr>
            <a:spLocks noGrp="1"/>
          </p:cNvSpPr>
          <p:nvPr>
            <p:ph type="ctrTitle"/>
          </p:nvPr>
        </p:nvSpPr>
        <p:spPr/>
        <p:txBody>
          <a:bodyPr/>
          <a:lstStyle/>
          <a:p>
            <a:r>
              <a:rPr lang="nl-NL" dirty="0"/>
              <a:t>Veiligheidstheorie</a:t>
            </a:r>
          </a:p>
        </p:txBody>
      </p:sp>
    </p:spTree>
    <p:extLst>
      <p:ext uri="{BB962C8B-B14F-4D97-AF65-F5344CB8AC3E}">
        <p14:creationId xmlns:p14="http://schemas.microsoft.com/office/powerpoint/2010/main" val="370286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endParaRPr lang="nl-NL" altLang="nl-NL" sz="1050"/>
          </a:p>
          <a:p>
            <a:endParaRPr lang="nl-NL" altLang="nl-NL"/>
          </a:p>
          <a:p>
            <a:r>
              <a:rPr lang="nl-NL" altLang="nl-NL" sz="1050"/>
              <a:t>                     </a:t>
            </a:r>
            <a:fld id="{FBB806BD-3AE7-41CC-9FF5-F2F11FD4BE14}" type="slidenum">
              <a:rPr lang="nl-NL" altLang="nl-NL" sz="1050"/>
              <a:pPr/>
              <a:t>10</a:t>
            </a:fld>
            <a:endParaRPr lang="nl-NL" altLang="nl-NL" sz="1050"/>
          </a:p>
        </p:txBody>
      </p:sp>
      <p:sp>
        <p:nvSpPr>
          <p:cNvPr id="9220" name="Rectangle 4"/>
          <p:cNvSpPr>
            <a:spLocks noGrp="1" noChangeArrowheads="1"/>
          </p:cNvSpPr>
          <p:nvPr>
            <p:ph type="title"/>
          </p:nvPr>
        </p:nvSpPr>
        <p:spPr>
          <a:xfrm>
            <a:off x="596901" y="609600"/>
            <a:ext cx="7685087" cy="762000"/>
          </a:xfrm>
        </p:spPr>
        <p:txBody>
          <a:bodyPr/>
          <a:lstStyle/>
          <a:p>
            <a:r>
              <a:rPr lang="nl-NL" altLang="nl-NL" sz="4050" dirty="0"/>
              <a:t>Risico’s</a:t>
            </a:r>
          </a:p>
        </p:txBody>
      </p:sp>
      <p:sp>
        <p:nvSpPr>
          <p:cNvPr id="9221" name="Rectangle 5"/>
          <p:cNvSpPr>
            <a:spLocks noGrp="1" noChangeArrowheads="1"/>
          </p:cNvSpPr>
          <p:nvPr>
            <p:ph type="body" idx="1"/>
          </p:nvPr>
        </p:nvSpPr>
        <p:spPr>
          <a:xfrm>
            <a:off x="596901" y="1828800"/>
            <a:ext cx="7685088" cy="4267200"/>
          </a:xfrm>
        </p:spPr>
        <p:txBody>
          <a:bodyPr>
            <a:normAutofit/>
          </a:bodyPr>
          <a:lstStyle/>
          <a:p>
            <a:pPr>
              <a:buFont typeface="Monotype Sorts" pitchFamily="2" charset="2"/>
              <a:buNone/>
            </a:pPr>
            <a:r>
              <a:rPr lang="nl-NL" altLang="nl-NL" dirty="0">
                <a:latin typeface="+mj-lt"/>
              </a:rPr>
              <a:t>Onderscheid maken in:</a:t>
            </a:r>
          </a:p>
          <a:p>
            <a:pPr>
              <a:buFont typeface="Monotype Sorts" pitchFamily="2" charset="2"/>
              <a:buNone/>
            </a:pPr>
            <a:endParaRPr lang="nl-NL" altLang="nl-NL" dirty="0">
              <a:latin typeface="+mj-lt"/>
            </a:endParaRPr>
          </a:p>
          <a:p>
            <a:pPr>
              <a:buFont typeface="Times New Roman" panose="02020603050405020304" pitchFamily="18" charset="0"/>
              <a:buNone/>
            </a:pPr>
            <a:r>
              <a:rPr lang="nl-NL" altLang="nl-NL" dirty="0">
                <a:latin typeface="+mj-lt"/>
              </a:rPr>
              <a:t>	  V </a:t>
            </a:r>
            <a:r>
              <a:rPr lang="nl-NL" altLang="nl-NL" dirty="0">
                <a:latin typeface="+mj-lt"/>
                <a:sym typeface="Monotype Sorts" pitchFamily="2" charset="2"/>
              </a:rPr>
              <a:t>= Veiligheidsrisico’s</a:t>
            </a:r>
          </a:p>
          <a:p>
            <a:pPr lvl="1">
              <a:buFont typeface="Monotype Sorts" pitchFamily="2" charset="2"/>
              <a:buChar char="ã"/>
            </a:pPr>
            <a:r>
              <a:rPr lang="nl-NL" altLang="nl-NL" dirty="0">
                <a:latin typeface="+mj-lt"/>
                <a:sym typeface="Monotype Sorts" pitchFamily="2" charset="2"/>
              </a:rPr>
              <a:t>    brand, explosie, vallen, e.d.</a:t>
            </a:r>
          </a:p>
          <a:p>
            <a:pPr lvl="1">
              <a:buFont typeface="Monotype Sorts" pitchFamily="2" charset="2"/>
              <a:buNone/>
            </a:pPr>
            <a:endParaRPr lang="nl-NL" altLang="nl-NL" dirty="0">
              <a:latin typeface="+mj-lt"/>
              <a:sym typeface="Monotype Sorts" pitchFamily="2" charset="2"/>
            </a:endParaRPr>
          </a:p>
          <a:p>
            <a:pPr lvl="1">
              <a:buFont typeface="Monotype Sorts" pitchFamily="2" charset="2"/>
              <a:buNone/>
            </a:pPr>
            <a:r>
              <a:rPr lang="nl-NL" altLang="nl-NL" dirty="0">
                <a:latin typeface="+mj-lt"/>
                <a:sym typeface="Monotype Sorts" pitchFamily="2" charset="2"/>
              </a:rPr>
              <a:t>G = Gezondheidsrisico’s</a:t>
            </a:r>
          </a:p>
          <a:p>
            <a:pPr lvl="1">
              <a:buFontTx/>
              <a:buNone/>
            </a:pPr>
            <a:r>
              <a:rPr lang="nl-NL" altLang="nl-NL" dirty="0">
                <a:latin typeface="+mj-lt"/>
                <a:sym typeface="Monotype Sorts" pitchFamily="2" charset="2"/>
              </a:rPr>
              <a:t>   doofheid, rugklachten, e.d.</a:t>
            </a:r>
            <a:endParaRPr lang="nl-NL" altLang="nl-NL" sz="2700" b="1" dirty="0">
              <a:latin typeface="+mj-lt"/>
              <a:sym typeface="Monotype Sorts" pitchFamily="2" charset="2"/>
            </a:endParaRPr>
          </a:p>
          <a:p>
            <a:pPr lvl="1">
              <a:lnSpc>
                <a:spcPct val="80000"/>
              </a:lnSpc>
              <a:buFontTx/>
              <a:buNone/>
            </a:pPr>
            <a:endParaRPr lang="nl-NL" altLang="nl-NL" sz="2700" b="1" dirty="0">
              <a:latin typeface="+mj-lt"/>
              <a:sym typeface="Monotype Sorts" pitchFamily="2" charset="2"/>
            </a:endParaRPr>
          </a:p>
          <a:p>
            <a:pPr lvl="1">
              <a:buFontTx/>
              <a:buNone/>
            </a:pPr>
            <a:r>
              <a:rPr lang="nl-NL" altLang="nl-NL" dirty="0">
                <a:latin typeface="+mj-lt"/>
              </a:rPr>
              <a:t>W = Welzijnsrisico’s</a:t>
            </a:r>
          </a:p>
          <a:p>
            <a:pPr lvl="1">
              <a:buFontTx/>
              <a:buNone/>
            </a:pPr>
            <a:r>
              <a:rPr lang="nl-NL" altLang="nl-NL" dirty="0">
                <a:latin typeface="+mj-lt"/>
                <a:sym typeface="Monotype Sorts" pitchFamily="2" charset="2"/>
              </a:rPr>
              <a:t>   overspannenheid, trauma, e.d.</a:t>
            </a:r>
            <a:endParaRPr lang="nl-NL" altLang="nl-NL" sz="2700" dirty="0">
              <a:latin typeface="+mj-lt"/>
            </a:endParaRPr>
          </a:p>
        </p:txBody>
      </p:sp>
      <p:pic>
        <p:nvPicPr>
          <p:cNvPr id="5" name="Picture 3" descr="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85706" y="982663"/>
            <a:ext cx="3992563" cy="5373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65090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additive="base">
                                        <p:cTn id="7" dur="500" fill="hold"/>
                                        <p:tgtEl>
                                          <p:spTgt spid="922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MAC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1">
                                            <p:txEl>
                                              <p:pRg st="2" end="2"/>
                                            </p:txEl>
                                          </p:spTgt>
                                        </p:tgtEl>
                                        <p:attrNameLst>
                                          <p:attrName>style.visibility</p:attrName>
                                        </p:attrNameLst>
                                      </p:cBhvr>
                                      <p:to>
                                        <p:strVal val="visible"/>
                                      </p:to>
                                    </p:set>
                                    <p:anim calcmode="lin" valueType="num">
                                      <p:cBhvr additive="base">
                                        <p:cTn id="13" dur="500" fill="hold"/>
                                        <p:tgtEl>
                                          <p:spTgt spid="922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2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MACH.WAV"/>
                                        </p:tgtEl>
                                      </p:cMediaNode>
                                    </p:audio>
                                  </p:subTnLst>
                                </p:cTn>
                              </p:par>
                              <p:par>
                                <p:cTn id="15" presetID="2" presetClass="entr" presetSubtype="8" fill="hold" grpId="0" nodeType="withEffect">
                                  <p:stCondLst>
                                    <p:cond delay="0"/>
                                  </p:stCondLst>
                                  <p:childTnLst>
                                    <p:set>
                                      <p:cBhvr>
                                        <p:cTn id="16" dur="1" fill="hold">
                                          <p:stCondLst>
                                            <p:cond delay="0"/>
                                          </p:stCondLst>
                                        </p:cTn>
                                        <p:tgtEl>
                                          <p:spTgt spid="9221">
                                            <p:txEl>
                                              <p:pRg st="3" end="3"/>
                                            </p:txEl>
                                          </p:spTgt>
                                        </p:tgtEl>
                                        <p:attrNameLst>
                                          <p:attrName>style.visibility</p:attrName>
                                        </p:attrNameLst>
                                      </p:cBhvr>
                                      <p:to>
                                        <p:strVal val="visible"/>
                                      </p:to>
                                    </p:set>
                                    <p:anim calcmode="lin" valueType="num">
                                      <p:cBhvr additive="base">
                                        <p:cTn id="17" dur="500" fill="hold"/>
                                        <p:tgtEl>
                                          <p:spTgt spid="9221">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22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YPEMACH.WAV"/>
                                        </p:tgtEl>
                                      </p:cMediaNode>
                                    </p:audio>
                                  </p:subTnLst>
                                </p:cTn>
                              </p:par>
                              <p:par>
                                <p:cTn id="19" presetID="2" presetClass="entr" presetSubtype="8" fill="hold" grpId="0" nodeType="withEffect">
                                  <p:stCondLst>
                                    <p:cond delay="0"/>
                                  </p:stCondLst>
                                  <p:childTnLst>
                                    <p:set>
                                      <p:cBhvr>
                                        <p:cTn id="20" dur="1" fill="hold">
                                          <p:stCondLst>
                                            <p:cond delay="0"/>
                                          </p:stCondLst>
                                        </p:cTn>
                                        <p:tgtEl>
                                          <p:spTgt spid="9221">
                                            <p:txEl>
                                              <p:pRg st="5" end="5"/>
                                            </p:txEl>
                                          </p:spTgt>
                                        </p:tgtEl>
                                        <p:attrNameLst>
                                          <p:attrName>style.visibility</p:attrName>
                                        </p:attrNameLst>
                                      </p:cBhvr>
                                      <p:to>
                                        <p:strVal val="visible"/>
                                      </p:to>
                                    </p:set>
                                    <p:anim calcmode="lin" valueType="num">
                                      <p:cBhvr additive="base">
                                        <p:cTn id="21" dur="500" fill="hold"/>
                                        <p:tgtEl>
                                          <p:spTgt spid="9221">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22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TYPEMACH.WAV"/>
                                        </p:tgtEl>
                                      </p:cMediaNode>
                                    </p:audio>
                                  </p:subTnLst>
                                </p:cTn>
                              </p:par>
                              <p:par>
                                <p:cTn id="23" presetID="2" presetClass="entr" presetSubtype="8" fill="hold" grpId="0" nodeType="withEffect">
                                  <p:stCondLst>
                                    <p:cond delay="0"/>
                                  </p:stCondLst>
                                  <p:childTnLst>
                                    <p:set>
                                      <p:cBhvr>
                                        <p:cTn id="24" dur="1" fill="hold">
                                          <p:stCondLst>
                                            <p:cond delay="0"/>
                                          </p:stCondLst>
                                        </p:cTn>
                                        <p:tgtEl>
                                          <p:spTgt spid="9221">
                                            <p:txEl>
                                              <p:pRg st="6" end="6"/>
                                            </p:txEl>
                                          </p:spTgt>
                                        </p:tgtEl>
                                        <p:attrNameLst>
                                          <p:attrName>style.visibility</p:attrName>
                                        </p:attrNameLst>
                                      </p:cBhvr>
                                      <p:to>
                                        <p:strVal val="visible"/>
                                      </p:to>
                                    </p:set>
                                    <p:anim calcmode="lin" valueType="num">
                                      <p:cBhvr additive="base">
                                        <p:cTn id="25" dur="500" fill="hold"/>
                                        <p:tgtEl>
                                          <p:spTgt spid="922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2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MACH.WAV"/>
                                        </p:tgtEl>
                                      </p:cMediaNode>
                                    </p:audio>
                                  </p:subTnLst>
                                </p:cTn>
                              </p:par>
                              <p:par>
                                <p:cTn id="27" presetID="2" presetClass="entr" presetSubtype="8" fill="hold" grpId="0" nodeType="withEffect">
                                  <p:stCondLst>
                                    <p:cond delay="0"/>
                                  </p:stCondLst>
                                  <p:childTnLst>
                                    <p:set>
                                      <p:cBhvr>
                                        <p:cTn id="28" dur="1" fill="hold">
                                          <p:stCondLst>
                                            <p:cond delay="0"/>
                                          </p:stCondLst>
                                        </p:cTn>
                                        <p:tgtEl>
                                          <p:spTgt spid="9221">
                                            <p:txEl>
                                              <p:pRg st="8" end="8"/>
                                            </p:txEl>
                                          </p:spTgt>
                                        </p:tgtEl>
                                        <p:attrNameLst>
                                          <p:attrName>style.visibility</p:attrName>
                                        </p:attrNameLst>
                                      </p:cBhvr>
                                      <p:to>
                                        <p:strVal val="visible"/>
                                      </p:to>
                                    </p:set>
                                    <p:anim calcmode="lin" valueType="num">
                                      <p:cBhvr additive="base">
                                        <p:cTn id="29" dur="500" fill="hold"/>
                                        <p:tgtEl>
                                          <p:spTgt spid="9221">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22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TYPEMACH.WAV"/>
                                        </p:tgtEl>
                                      </p:cMediaNode>
                                    </p:audio>
                                  </p:subTnLst>
                                </p:cTn>
                              </p:par>
                              <p:par>
                                <p:cTn id="31" presetID="2" presetClass="entr" presetSubtype="8" fill="hold" grpId="0" nodeType="withEffect">
                                  <p:stCondLst>
                                    <p:cond delay="0"/>
                                  </p:stCondLst>
                                  <p:childTnLst>
                                    <p:set>
                                      <p:cBhvr>
                                        <p:cTn id="32" dur="1" fill="hold">
                                          <p:stCondLst>
                                            <p:cond delay="0"/>
                                          </p:stCondLst>
                                        </p:cTn>
                                        <p:tgtEl>
                                          <p:spTgt spid="9221">
                                            <p:txEl>
                                              <p:pRg st="9" end="9"/>
                                            </p:txEl>
                                          </p:spTgt>
                                        </p:tgtEl>
                                        <p:attrNameLst>
                                          <p:attrName>style.visibility</p:attrName>
                                        </p:attrNameLst>
                                      </p:cBhvr>
                                      <p:to>
                                        <p:strVal val="visible"/>
                                      </p:to>
                                    </p:set>
                                    <p:anim calcmode="lin" valueType="num">
                                      <p:cBhvr additive="base">
                                        <p:cTn id="33" dur="500" fill="hold"/>
                                        <p:tgtEl>
                                          <p:spTgt spid="9221">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22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TYPEMAC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Risico preventie</a:t>
            </a:r>
          </a:p>
        </p:txBody>
      </p:sp>
      <p:graphicFrame>
        <p:nvGraphicFramePr>
          <p:cNvPr id="4" name="Tijdelijke aanduiding voor inhoud 3"/>
          <p:cNvGraphicFramePr>
            <a:graphicFrameLocks noGrp="1"/>
          </p:cNvGraphicFramePr>
          <p:nvPr>
            <p:ph idx="1"/>
          </p:nvPr>
        </p:nvGraphicFramePr>
        <p:xfrm>
          <a:off x="431074" y="1690688"/>
          <a:ext cx="10922726" cy="4896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828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C38D4AC-2403-4386-B820-55FB1A75CFDD}"/>
                                            </p:graphicEl>
                                          </p:spTgt>
                                        </p:tgtEl>
                                        <p:attrNameLst>
                                          <p:attrName>style.visibility</p:attrName>
                                        </p:attrNameLst>
                                      </p:cBhvr>
                                      <p:to>
                                        <p:strVal val="visible"/>
                                      </p:to>
                                    </p:set>
                                    <p:animEffect transition="in" filter="fade">
                                      <p:cBhvr>
                                        <p:cTn id="7" dur="500"/>
                                        <p:tgtEl>
                                          <p:spTgt spid="4">
                                            <p:graphicEl>
                                              <a:dgm id="{DC38D4AC-2403-4386-B820-55FB1A75CFD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3DAC2C0-FFD7-4937-A358-94856DA2CCF8}"/>
                                            </p:graphicEl>
                                          </p:spTgt>
                                        </p:tgtEl>
                                        <p:attrNameLst>
                                          <p:attrName>style.visibility</p:attrName>
                                        </p:attrNameLst>
                                      </p:cBhvr>
                                      <p:to>
                                        <p:strVal val="visible"/>
                                      </p:to>
                                    </p:set>
                                    <p:animEffect transition="in" filter="fade">
                                      <p:cBhvr>
                                        <p:cTn id="12" dur="500"/>
                                        <p:tgtEl>
                                          <p:spTgt spid="4">
                                            <p:graphicEl>
                                              <a:dgm id="{D3DAC2C0-FFD7-4937-A358-94856DA2CCF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67D8D3EF-D1FF-4178-A599-5DCF63457AD4}"/>
                                            </p:graphicEl>
                                          </p:spTgt>
                                        </p:tgtEl>
                                        <p:attrNameLst>
                                          <p:attrName>style.visibility</p:attrName>
                                        </p:attrNameLst>
                                      </p:cBhvr>
                                      <p:to>
                                        <p:strVal val="visible"/>
                                      </p:to>
                                    </p:set>
                                    <p:animEffect transition="in" filter="fade">
                                      <p:cBhvr>
                                        <p:cTn id="17" dur="500"/>
                                        <p:tgtEl>
                                          <p:spTgt spid="4">
                                            <p:graphicEl>
                                              <a:dgm id="{67D8D3EF-D1FF-4178-A599-5DCF63457AD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9FC0D85E-9607-43D2-BB0B-620540C207A4}"/>
                                            </p:graphicEl>
                                          </p:spTgt>
                                        </p:tgtEl>
                                        <p:attrNameLst>
                                          <p:attrName>style.visibility</p:attrName>
                                        </p:attrNameLst>
                                      </p:cBhvr>
                                      <p:to>
                                        <p:strVal val="visible"/>
                                      </p:to>
                                    </p:set>
                                    <p:animEffect transition="in" filter="fade">
                                      <p:cBhvr>
                                        <p:cTn id="22" dur="500"/>
                                        <p:tgtEl>
                                          <p:spTgt spid="4">
                                            <p:graphicEl>
                                              <a:dgm id="{9FC0D85E-9607-43D2-BB0B-620540C207A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433E191B-3493-4DDC-9444-64C899EA2D29}"/>
                                            </p:graphicEl>
                                          </p:spTgt>
                                        </p:tgtEl>
                                        <p:attrNameLst>
                                          <p:attrName>style.visibility</p:attrName>
                                        </p:attrNameLst>
                                      </p:cBhvr>
                                      <p:to>
                                        <p:strVal val="visible"/>
                                      </p:to>
                                    </p:set>
                                    <p:animEffect transition="in" filter="fade">
                                      <p:cBhvr>
                                        <p:cTn id="27" dur="500"/>
                                        <p:tgtEl>
                                          <p:spTgt spid="4">
                                            <p:graphicEl>
                                              <a:dgm id="{433E191B-3493-4DDC-9444-64C899EA2D2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5B4C67C6-9FCF-4535-BCAF-1E74F9470802}"/>
                                            </p:graphicEl>
                                          </p:spTgt>
                                        </p:tgtEl>
                                        <p:attrNameLst>
                                          <p:attrName>style.visibility</p:attrName>
                                        </p:attrNameLst>
                                      </p:cBhvr>
                                      <p:to>
                                        <p:strVal val="visible"/>
                                      </p:to>
                                    </p:set>
                                    <p:animEffect transition="in" filter="fade">
                                      <p:cBhvr>
                                        <p:cTn id="32" dur="500"/>
                                        <p:tgtEl>
                                          <p:spTgt spid="4">
                                            <p:graphicEl>
                                              <a:dgm id="{5B4C67C6-9FCF-4535-BCAF-1E74F94708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Redelijkheidsprincipe</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2835507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43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617E66E-01C4-4C68-96BA-53279BEE6E1F}"/>
                                            </p:graphicEl>
                                          </p:spTgt>
                                        </p:tgtEl>
                                        <p:attrNameLst>
                                          <p:attrName>style.visibility</p:attrName>
                                        </p:attrNameLst>
                                      </p:cBhvr>
                                      <p:to>
                                        <p:strVal val="visible"/>
                                      </p:to>
                                    </p:set>
                                    <p:animEffect transition="in" filter="fade">
                                      <p:cBhvr>
                                        <p:cTn id="7" dur="500"/>
                                        <p:tgtEl>
                                          <p:spTgt spid="4">
                                            <p:graphicEl>
                                              <a:dgm id="{D617E66E-01C4-4C68-96BA-53279BEE6E1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25348C7-F36A-448D-ACF7-ECD5400697AD}"/>
                                            </p:graphicEl>
                                          </p:spTgt>
                                        </p:tgtEl>
                                        <p:attrNameLst>
                                          <p:attrName>style.visibility</p:attrName>
                                        </p:attrNameLst>
                                      </p:cBhvr>
                                      <p:to>
                                        <p:strVal val="visible"/>
                                      </p:to>
                                    </p:set>
                                    <p:animEffect transition="in" filter="fade">
                                      <p:cBhvr>
                                        <p:cTn id="12" dur="500"/>
                                        <p:tgtEl>
                                          <p:spTgt spid="4">
                                            <p:graphicEl>
                                              <a:dgm id="{225348C7-F36A-448D-ACF7-ECD5400697A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3295436F-7782-4C2B-B55A-7225770CF76B}"/>
                                            </p:graphicEl>
                                          </p:spTgt>
                                        </p:tgtEl>
                                        <p:attrNameLst>
                                          <p:attrName>style.visibility</p:attrName>
                                        </p:attrNameLst>
                                      </p:cBhvr>
                                      <p:to>
                                        <p:strVal val="visible"/>
                                      </p:to>
                                    </p:set>
                                    <p:animEffect transition="in" filter="fade">
                                      <p:cBhvr>
                                        <p:cTn id="17" dur="500"/>
                                        <p:tgtEl>
                                          <p:spTgt spid="4">
                                            <p:graphicEl>
                                              <a:dgm id="{3295436F-7782-4C2B-B55A-7225770CF76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D72F832F-39AD-49D7-8A95-7CC6443458C2}"/>
                                            </p:graphicEl>
                                          </p:spTgt>
                                        </p:tgtEl>
                                        <p:attrNameLst>
                                          <p:attrName>style.visibility</p:attrName>
                                        </p:attrNameLst>
                                      </p:cBhvr>
                                      <p:to>
                                        <p:strVal val="visible"/>
                                      </p:to>
                                    </p:set>
                                    <p:animEffect transition="in" filter="fade">
                                      <p:cBhvr>
                                        <p:cTn id="22" dur="500"/>
                                        <p:tgtEl>
                                          <p:spTgt spid="4">
                                            <p:graphicEl>
                                              <a:dgm id="{D72F832F-39AD-49D7-8A95-7CC6443458C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E754150E-1E07-49A3-BFDC-B1CFAA36AAF4}"/>
                                            </p:graphicEl>
                                          </p:spTgt>
                                        </p:tgtEl>
                                        <p:attrNameLst>
                                          <p:attrName>style.visibility</p:attrName>
                                        </p:attrNameLst>
                                      </p:cBhvr>
                                      <p:to>
                                        <p:strVal val="visible"/>
                                      </p:to>
                                    </p:set>
                                    <p:animEffect transition="in" filter="fade">
                                      <p:cBhvr>
                                        <p:cTn id="27" dur="500"/>
                                        <p:tgtEl>
                                          <p:spTgt spid="4">
                                            <p:graphicEl>
                                              <a:dgm id="{E754150E-1E07-49A3-BFDC-B1CFAA36AAF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4DED9BE0-B3F0-432E-9DF0-B62BCF69FFFC}"/>
                                            </p:graphicEl>
                                          </p:spTgt>
                                        </p:tgtEl>
                                        <p:attrNameLst>
                                          <p:attrName>style.visibility</p:attrName>
                                        </p:attrNameLst>
                                      </p:cBhvr>
                                      <p:to>
                                        <p:strVal val="visible"/>
                                      </p:to>
                                    </p:set>
                                    <p:animEffect transition="in" filter="fade">
                                      <p:cBhvr>
                                        <p:cTn id="32" dur="500"/>
                                        <p:tgtEl>
                                          <p:spTgt spid="4">
                                            <p:graphicEl>
                                              <a:dgm id="{4DED9BE0-B3F0-432E-9DF0-B62BCF69FF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n-lt"/>
              </a:rPr>
              <a:t>Risico management</a:t>
            </a:r>
          </a:p>
        </p:txBody>
      </p:sp>
      <p:sp>
        <p:nvSpPr>
          <p:cNvPr id="5" name="Text Box 4"/>
          <p:cNvSpPr txBox="1">
            <a:spLocks noChangeArrowheads="1"/>
          </p:cNvSpPr>
          <p:nvPr/>
        </p:nvSpPr>
        <p:spPr bwMode="auto">
          <a:xfrm>
            <a:off x="717550" y="1825625"/>
            <a:ext cx="113903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81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381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381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nl-NL" altLang="nl-NL" sz="2400" b="1" dirty="0">
                <a:latin typeface="+mn-lt"/>
              </a:rPr>
              <a:t>Risico preventie = </a:t>
            </a:r>
          </a:p>
          <a:p>
            <a:pPr>
              <a:spcBef>
                <a:spcPct val="0"/>
              </a:spcBef>
              <a:buNone/>
            </a:pPr>
            <a:r>
              <a:rPr lang="nl-NL" altLang="nl-NL" sz="2400" b="1" dirty="0">
                <a:latin typeface="+mn-lt"/>
              </a:rPr>
              <a:t>werkanalyse &gt; mogelijke risico’s &gt; plan van aanpak / werkprotocol</a:t>
            </a:r>
            <a:endParaRPr lang="nl-NL" altLang="nl-NL" sz="2400" dirty="0">
              <a:latin typeface="+mn-lt"/>
            </a:endParaRPr>
          </a:p>
        </p:txBody>
      </p:sp>
      <p:sp>
        <p:nvSpPr>
          <p:cNvPr id="4" name="Text Box 4">
            <a:extLst>
              <a:ext uri="{FF2B5EF4-FFF2-40B4-BE49-F238E27FC236}">
                <a16:creationId xmlns:a16="http://schemas.microsoft.com/office/drawing/2014/main" id="{6E045D5E-23A6-4099-BB1F-C51AD7657DD6}"/>
              </a:ext>
            </a:extLst>
          </p:cNvPr>
          <p:cNvSpPr txBox="1">
            <a:spLocks noChangeArrowheads="1"/>
          </p:cNvSpPr>
          <p:nvPr/>
        </p:nvSpPr>
        <p:spPr bwMode="auto">
          <a:xfrm>
            <a:off x="717550" y="3278049"/>
            <a:ext cx="945162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81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381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381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spcBef>
                <a:spcPct val="0"/>
              </a:spcBef>
              <a:buFont typeface="+mj-lt"/>
              <a:buAutoNum type="arabicPeriod"/>
            </a:pPr>
            <a:r>
              <a:rPr lang="nl-NL" altLang="nl-NL" sz="2400" dirty="0">
                <a:latin typeface="+mn-lt"/>
              </a:rPr>
              <a:t>Risico inventarisatie en evaluatie (RIE) en plan van aanpak (</a:t>
            </a:r>
            <a:r>
              <a:rPr lang="nl-NL" altLang="nl-NL" sz="2400" dirty="0" err="1">
                <a:latin typeface="+mn-lt"/>
              </a:rPr>
              <a:t>PvA</a:t>
            </a:r>
            <a:r>
              <a:rPr lang="nl-NL" altLang="nl-NL" sz="2400" dirty="0">
                <a:latin typeface="+mn-lt"/>
              </a:rPr>
              <a:t>)</a:t>
            </a:r>
            <a:br>
              <a:rPr lang="nl-NL" altLang="nl-NL" sz="2400" dirty="0">
                <a:latin typeface="+mn-lt"/>
              </a:rPr>
            </a:br>
            <a:endParaRPr lang="nl-NL" altLang="nl-NL" sz="2400" dirty="0">
              <a:latin typeface="+mn-lt"/>
            </a:endParaRPr>
          </a:p>
          <a:p>
            <a:pPr marL="342900" indent="-342900">
              <a:spcBef>
                <a:spcPct val="0"/>
              </a:spcBef>
              <a:buFont typeface="+mj-lt"/>
              <a:buAutoNum type="arabicPeriod"/>
            </a:pPr>
            <a:r>
              <a:rPr lang="nl-NL" altLang="nl-NL" sz="2400" dirty="0">
                <a:latin typeface="+mn-lt"/>
              </a:rPr>
              <a:t>Taak risico analyse (TRA)</a:t>
            </a:r>
            <a:br>
              <a:rPr lang="nl-NL" altLang="nl-NL" sz="2400" dirty="0">
                <a:latin typeface="+mn-lt"/>
              </a:rPr>
            </a:br>
            <a:endParaRPr lang="nl-NL" altLang="nl-NL" sz="2400" dirty="0">
              <a:latin typeface="+mn-lt"/>
            </a:endParaRPr>
          </a:p>
          <a:p>
            <a:pPr marL="342900" indent="-342900">
              <a:spcBef>
                <a:spcPct val="0"/>
              </a:spcBef>
              <a:buFont typeface="+mj-lt"/>
              <a:buAutoNum type="arabicPeriod"/>
            </a:pPr>
            <a:r>
              <a:rPr lang="nl-NL" altLang="nl-NL" sz="2400" dirty="0">
                <a:latin typeface="+mn-lt"/>
              </a:rPr>
              <a:t>Laatste minuut risico analyse (LMRA)</a:t>
            </a:r>
          </a:p>
        </p:txBody>
      </p:sp>
    </p:spTree>
    <p:extLst>
      <p:ext uri="{BB962C8B-B14F-4D97-AF65-F5344CB8AC3E}">
        <p14:creationId xmlns:p14="http://schemas.microsoft.com/office/powerpoint/2010/main" val="238973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n-lt"/>
              </a:rPr>
              <a:t>Risico inventarisatie en evaluatie (RIE)</a:t>
            </a:r>
          </a:p>
        </p:txBody>
      </p:sp>
      <p:sp>
        <p:nvSpPr>
          <p:cNvPr id="5" name="Text Box 4"/>
          <p:cNvSpPr txBox="1">
            <a:spLocks noChangeArrowheads="1"/>
          </p:cNvSpPr>
          <p:nvPr/>
        </p:nvSpPr>
        <p:spPr bwMode="auto">
          <a:xfrm>
            <a:off x="454792" y="2413337"/>
            <a:ext cx="281392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81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381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381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spcBef>
                <a:spcPct val="0"/>
              </a:spcBef>
            </a:pPr>
            <a:r>
              <a:rPr lang="nl-NL" altLang="nl-NL" sz="1800" b="1" dirty="0">
                <a:latin typeface="+mn-lt"/>
              </a:rPr>
              <a:t>Op te stellen door bedrijven mét personeel</a:t>
            </a:r>
            <a:br>
              <a:rPr lang="nl-NL" altLang="nl-NL" sz="1800" b="1" dirty="0">
                <a:latin typeface="+mn-lt"/>
              </a:rPr>
            </a:br>
            <a:endParaRPr lang="nl-NL" altLang="nl-NL" sz="1800" b="1" dirty="0">
              <a:latin typeface="+mn-lt"/>
            </a:endParaRPr>
          </a:p>
          <a:p>
            <a:pPr marL="285750" indent="-285750">
              <a:spcBef>
                <a:spcPct val="0"/>
              </a:spcBef>
            </a:pPr>
            <a:r>
              <a:rPr lang="nl-NL" altLang="nl-NL" sz="1800" b="1" dirty="0">
                <a:latin typeface="+mn-lt"/>
              </a:rPr>
              <a:t>Normen gebaseerd op de </a:t>
            </a:r>
            <a:r>
              <a:rPr lang="nl-NL" altLang="nl-NL" sz="1800" b="1" dirty="0" err="1">
                <a:latin typeface="+mn-lt"/>
              </a:rPr>
              <a:t>arbocatalogus</a:t>
            </a:r>
            <a:endParaRPr lang="nl-NL" altLang="nl-NL" sz="1800" b="1" dirty="0">
              <a:latin typeface="+mn-lt"/>
            </a:endParaRPr>
          </a:p>
          <a:p>
            <a:pPr marL="285750" indent="-285750">
              <a:spcBef>
                <a:spcPct val="0"/>
              </a:spcBef>
            </a:pPr>
            <a:endParaRPr lang="nl-NL" altLang="nl-NL" sz="1800" dirty="0">
              <a:latin typeface="+mn-lt"/>
            </a:endParaRPr>
          </a:p>
        </p:txBody>
      </p:sp>
      <p:pic>
        <p:nvPicPr>
          <p:cNvPr id="11" name="Afbeelding 10">
            <a:extLst>
              <a:ext uri="{FF2B5EF4-FFF2-40B4-BE49-F238E27FC236}">
                <a16:creationId xmlns:a16="http://schemas.microsoft.com/office/drawing/2014/main" id="{E580DF64-AB37-4140-A7A9-3BF1663AB234}"/>
              </a:ext>
            </a:extLst>
          </p:cNvPr>
          <p:cNvPicPr>
            <a:picLocks noChangeAspect="1"/>
          </p:cNvPicPr>
          <p:nvPr/>
        </p:nvPicPr>
        <p:blipFill rotWithShape="1">
          <a:blip r:embed="rId3"/>
          <a:srcRect l="19655" t="18851" r="22069" b="8045"/>
          <a:stretch/>
        </p:blipFill>
        <p:spPr>
          <a:xfrm>
            <a:off x="3699642" y="907902"/>
            <a:ext cx="8261130" cy="5829230"/>
          </a:xfrm>
          <a:prstGeom prst="rect">
            <a:avLst/>
          </a:prstGeom>
        </p:spPr>
      </p:pic>
    </p:spTree>
    <p:extLst>
      <p:ext uri="{BB962C8B-B14F-4D97-AF65-F5344CB8AC3E}">
        <p14:creationId xmlns:p14="http://schemas.microsoft.com/office/powerpoint/2010/main" val="54056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6" y="296863"/>
            <a:ext cx="10359586" cy="1160403"/>
          </a:xfrm>
        </p:spPr>
        <p:txBody>
          <a:bodyPr/>
          <a:lstStyle/>
          <a:p>
            <a:r>
              <a:rPr lang="nl-NL" dirty="0">
                <a:latin typeface="+mn-lt"/>
              </a:rPr>
              <a:t>Risico inventarisatie en evaluatie (RIE)</a:t>
            </a:r>
          </a:p>
        </p:txBody>
      </p:sp>
      <p:pic>
        <p:nvPicPr>
          <p:cNvPr id="9" name="Afbeelding 8">
            <a:hlinkClick r:id="rId3"/>
            <a:extLst>
              <a:ext uri="{FF2B5EF4-FFF2-40B4-BE49-F238E27FC236}">
                <a16:creationId xmlns:a16="http://schemas.microsoft.com/office/drawing/2014/main" id="{E62E8E58-F5D2-47DC-A3B6-C48EE8CF303B}"/>
              </a:ext>
            </a:extLst>
          </p:cNvPr>
          <p:cNvPicPr>
            <a:picLocks noChangeAspect="1"/>
          </p:cNvPicPr>
          <p:nvPr/>
        </p:nvPicPr>
        <p:blipFill>
          <a:blip r:embed="rId4"/>
          <a:stretch>
            <a:fillRect/>
          </a:stretch>
        </p:blipFill>
        <p:spPr>
          <a:xfrm>
            <a:off x="371476" y="2508301"/>
            <a:ext cx="4326662" cy="2799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Afbeelding 12">
            <a:hlinkClick r:id="rId5"/>
            <a:extLst>
              <a:ext uri="{FF2B5EF4-FFF2-40B4-BE49-F238E27FC236}">
                <a16:creationId xmlns:a16="http://schemas.microsoft.com/office/drawing/2014/main" id="{DD6CD8D4-917F-4325-BE36-4CCE03A9E34A}"/>
              </a:ext>
            </a:extLst>
          </p:cNvPr>
          <p:cNvPicPr>
            <a:picLocks noChangeAspect="1"/>
          </p:cNvPicPr>
          <p:nvPr/>
        </p:nvPicPr>
        <p:blipFill>
          <a:blip r:embed="rId6"/>
          <a:stretch>
            <a:fillRect/>
          </a:stretch>
        </p:blipFill>
        <p:spPr>
          <a:xfrm>
            <a:off x="5179822" y="2508302"/>
            <a:ext cx="5551240" cy="2811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1906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n-lt"/>
              </a:rPr>
              <a:t>Taak risico analyse (TRA)</a:t>
            </a:r>
          </a:p>
        </p:txBody>
      </p:sp>
      <p:sp>
        <p:nvSpPr>
          <p:cNvPr id="5" name="Text Box 4"/>
          <p:cNvSpPr txBox="1">
            <a:spLocks noChangeArrowheads="1"/>
          </p:cNvSpPr>
          <p:nvPr/>
        </p:nvSpPr>
        <p:spPr bwMode="auto">
          <a:xfrm>
            <a:off x="717550" y="1825625"/>
            <a:ext cx="41066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81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381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381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spcBef>
                <a:spcPct val="0"/>
              </a:spcBef>
            </a:pPr>
            <a:r>
              <a:rPr lang="nl-NL" altLang="nl-NL" sz="1800" dirty="0">
                <a:latin typeface="+mn-lt"/>
              </a:rPr>
              <a:t>Bij onbekende taken, gewijzigde taken, nieuwe machines, enz.</a:t>
            </a:r>
            <a:br>
              <a:rPr lang="nl-NL" altLang="nl-NL" sz="1800" dirty="0">
                <a:latin typeface="+mn-lt"/>
              </a:rPr>
            </a:br>
            <a:endParaRPr lang="nl-NL" altLang="nl-NL" sz="1800" dirty="0">
              <a:latin typeface="+mn-lt"/>
            </a:endParaRPr>
          </a:p>
          <a:p>
            <a:pPr marL="285750" indent="-285750">
              <a:spcBef>
                <a:spcPct val="0"/>
              </a:spcBef>
            </a:pPr>
            <a:r>
              <a:rPr lang="nl-NL" altLang="nl-NL" sz="1800" dirty="0">
                <a:latin typeface="+mn-lt"/>
              </a:rPr>
              <a:t>Vóór de offerte</a:t>
            </a:r>
          </a:p>
        </p:txBody>
      </p:sp>
      <p:pic>
        <p:nvPicPr>
          <p:cNvPr id="4" name="Afbeelding 3">
            <a:hlinkClick r:id="rId3"/>
            <a:extLst>
              <a:ext uri="{FF2B5EF4-FFF2-40B4-BE49-F238E27FC236}">
                <a16:creationId xmlns:a16="http://schemas.microsoft.com/office/drawing/2014/main" id="{B8FF6B5F-7249-4DF9-AD44-A9DB810FCE99}"/>
              </a:ext>
            </a:extLst>
          </p:cNvPr>
          <p:cNvPicPr>
            <a:picLocks noChangeAspect="1"/>
          </p:cNvPicPr>
          <p:nvPr/>
        </p:nvPicPr>
        <p:blipFill rotWithShape="1">
          <a:blip r:embed="rId4"/>
          <a:srcRect b="1000"/>
          <a:stretch/>
        </p:blipFill>
        <p:spPr>
          <a:xfrm>
            <a:off x="5041934" y="1457266"/>
            <a:ext cx="6046480" cy="4233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96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n-lt"/>
              </a:rPr>
              <a:t>Laatste minuut risico analyse (LMRA)</a:t>
            </a:r>
          </a:p>
        </p:txBody>
      </p:sp>
      <p:sp>
        <p:nvSpPr>
          <p:cNvPr id="5" name="Text Box 4"/>
          <p:cNvSpPr txBox="1">
            <a:spLocks noChangeArrowheads="1"/>
          </p:cNvSpPr>
          <p:nvPr/>
        </p:nvSpPr>
        <p:spPr bwMode="auto">
          <a:xfrm>
            <a:off x="458624" y="2298591"/>
            <a:ext cx="11022504" cy="469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81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381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381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nl-NL" sz="1800" dirty="0"/>
              <a:t>Kan ik veilig werken?</a:t>
            </a:r>
            <a:br>
              <a:rPr lang="nl-NL" sz="1800" dirty="0"/>
            </a:br>
            <a:r>
              <a:rPr lang="nl-NL" sz="1800" dirty="0"/>
              <a:t>- Is mijn opdracht duidelijk?</a:t>
            </a:r>
            <a:br>
              <a:rPr lang="nl-NL" sz="1800" dirty="0"/>
            </a:br>
            <a:r>
              <a:rPr lang="nl-NL" sz="1800" dirty="0"/>
              <a:t>- Heb ik een veiligheidsvoorlichting gehad en begrijp ik die? </a:t>
            </a:r>
            <a:br>
              <a:rPr lang="nl-NL" sz="1800" dirty="0"/>
            </a:br>
            <a:r>
              <a:rPr lang="nl-NL" sz="1800" dirty="0"/>
              <a:t>- Voel ik me goed en fit?</a:t>
            </a:r>
            <a:br>
              <a:rPr lang="nl-NL" sz="1800" dirty="0"/>
            </a:br>
            <a:endParaRPr lang="nl-NL" sz="1800" dirty="0"/>
          </a:p>
          <a:p>
            <a:pPr>
              <a:buNone/>
            </a:pPr>
            <a:r>
              <a:rPr lang="nl-NL" sz="1800" dirty="0"/>
              <a:t>Ben ik veilig?</a:t>
            </a:r>
            <a:br>
              <a:rPr lang="nl-NL" sz="1800" dirty="0"/>
            </a:br>
            <a:r>
              <a:rPr lang="nl-NL" sz="1800" dirty="0"/>
              <a:t>- Heb ik de juiste persoonlijke beschermingsmiddelen? </a:t>
            </a:r>
            <a:br>
              <a:rPr lang="nl-NL" sz="1800" dirty="0"/>
            </a:br>
            <a:r>
              <a:rPr lang="nl-NL" sz="1800" dirty="0"/>
              <a:t>- Heb je ervoor gezorgd dat er geen ongeval kan ontstaan?</a:t>
            </a:r>
            <a:br>
              <a:rPr lang="nl-NL" sz="1800" dirty="0"/>
            </a:br>
            <a:endParaRPr lang="nl-NL" sz="1800" dirty="0"/>
          </a:p>
          <a:p>
            <a:pPr>
              <a:buNone/>
            </a:pPr>
            <a:r>
              <a:rPr lang="nl-NL" sz="1800" dirty="0"/>
              <a:t>Is de omgeving veilig?</a:t>
            </a:r>
            <a:br>
              <a:rPr lang="nl-NL" sz="1800" dirty="0"/>
            </a:br>
            <a:endParaRPr lang="nl-NL" sz="1800" dirty="0"/>
          </a:p>
          <a:p>
            <a:pPr>
              <a:buNone/>
            </a:pPr>
            <a:r>
              <a:rPr lang="nl-NL" sz="1800" dirty="0"/>
              <a:t>Is het materieel of gereedschap veilig?</a:t>
            </a:r>
            <a:br>
              <a:rPr lang="nl-NL" sz="1800" dirty="0"/>
            </a:br>
            <a:r>
              <a:rPr lang="nl-NL" sz="1800" dirty="0"/>
              <a:t>- Heb ik het geschikte materieel of gereedschap voor de klus?</a:t>
            </a:r>
            <a:br>
              <a:rPr lang="nl-NL" sz="1800" dirty="0"/>
            </a:br>
            <a:r>
              <a:rPr lang="nl-NL" sz="1800" dirty="0"/>
              <a:t>- Is het materiaal in orde? </a:t>
            </a:r>
            <a:br>
              <a:rPr lang="nl-NL" sz="1800" dirty="0"/>
            </a:br>
            <a:r>
              <a:rPr lang="nl-NL" sz="1800" dirty="0"/>
              <a:t>- Is het gekeurd?</a:t>
            </a:r>
          </a:p>
          <a:p>
            <a:pPr>
              <a:spcBef>
                <a:spcPct val="0"/>
              </a:spcBef>
              <a:buNone/>
            </a:pPr>
            <a:endParaRPr lang="nl-NL" altLang="nl-NL" sz="1800" dirty="0">
              <a:latin typeface="+mj-lt"/>
            </a:endParaRPr>
          </a:p>
        </p:txBody>
      </p:sp>
      <p:pic>
        <p:nvPicPr>
          <p:cNvPr id="4" name="Afbeelding 3" descr="Afbeelding met tekst&#10;&#10;Automatisch gegenereerde beschrijving">
            <a:extLst>
              <a:ext uri="{FF2B5EF4-FFF2-40B4-BE49-F238E27FC236}">
                <a16:creationId xmlns:a16="http://schemas.microsoft.com/office/drawing/2014/main" id="{E6DDCAD8-AF94-4828-A523-03DB09484B56}"/>
              </a:ext>
            </a:extLst>
          </p:cNvPr>
          <p:cNvPicPr>
            <a:picLocks noChangeAspect="1"/>
          </p:cNvPicPr>
          <p:nvPr/>
        </p:nvPicPr>
        <p:blipFill>
          <a:blip r:embed="rId3"/>
          <a:stretch>
            <a:fillRect/>
          </a:stretch>
        </p:blipFill>
        <p:spPr>
          <a:xfrm>
            <a:off x="4771697" y="1262631"/>
            <a:ext cx="5308731" cy="1230595"/>
          </a:xfrm>
          <a:prstGeom prst="rect">
            <a:avLst/>
          </a:prstGeom>
        </p:spPr>
      </p:pic>
    </p:spTree>
    <p:extLst>
      <p:ext uri="{BB962C8B-B14F-4D97-AF65-F5344CB8AC3E}">
        <p14:creationId xmlns:p14="http://schemas.microsoft.com/office/powerpoint/2010/main" val="16323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48328" y="1228574"/>
            <a:ext cx="10617200" cy="5332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el 1">
            <a:extLst>
              <a:ext uri="{FF2B5EF4-FFF2-40B4-BE49-F238E27FC236}">
                <a16:creationId xmlns:a16="http://schemas.microsoft.com/office/drawing/2014/main" id="{FE0B4087-BBD2-4923-92FE-DDF246A0963D}"/>
              </a:ext>
            </a:extLst>
          </p:cNvPr>
          <p:cNvSpPr>
            <a:spLocks noGrp="1"/>
          </p:cNvSpPr>
          <p:nvPr>
            <p:ph type="title"/>
          </p:nvPr>
        </p:nvSpPr>
        <p:spPr>
          <a:xfrm>
            <a:off x="371476" y="296863"/>
            <a:ext cx="11437745" cy="1160403"/>
          </a:xfrm>
        </p:spPr>
        <p:txBody>
          <a:bodyPr/>
          <a:lstStyle/>
          <a:p>
            <a:r>
              <a:rPr lang="nl-NL" dirty="0"/>
              <a:t>Gevolgen van ongelukken</a:t>
            </a:r>
          </a:p>
        </p:txBody>
      </p:sp>
    </p:spTree>
    <p:extLst>
      <p:ext uri="{BB962C8B-B14F-4D97-AF65-F5344CB8AC3E}">
        <p14:creationId xmlns:p14="http://schemas.microsoft.com/office/powerpoint/2010/main" val="38528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72513-B4DC-4C7E-9EB9-6D547FE43168}"/>
              </a:ext>
            </a:extLst>
          </p:cNvPr>
          <p:cNvSpPr>
            <a:spLocks noGrp="1"/>
          </p:cNvSpPr>
          <p:nvPr>
            <p:ph type="title"/>
          </p:nvPr>
        </p:nvSpPr>
        <p:spPr/>
        <p:txBody>
          <a:bodyPr/>
          <a:lstStyle/>
          <a:p>
            <a:r>
              <a:rPr lang="nl-NL" dirty="0"/>
              <a:t>De prijs van ongelukken</a:t>
            </a:r>
          </a:p>
        </p:txBody>
      </p:sp>
      <p:sp>
        <p:nvSpPr>
          <p:cNvPr id="3" name="Tijdelijke aanduiding voor datum 2">
            <a:extLst>
              <a:ext uri="{FF2B5EF4-FFF2-40B4-BE49-F238E27FC236}">
                <a16:creationId xmlns:a16="http://schemas.microsoft.com/office/drawing/2014/main" id="{E5BFC46A-584C-47D5-98E8-E4B7D19638E8}"/>
              </a:ext>
            </a:extLst>
          </p:cNvPr>
          <p:cNvSpPr>
            <a:spLocks noGrp="1"/>
          </p:cNvSpPr>
          <p:nvPr>
            <p:ph type="dt" sz="half" idx="10"/>
          </p:nvPr>
        </p:nvSpPr>
        <p:spPr/>
        <p:txBody>
          <a:bodyPr/>
          <a:lstStyle/>
          <a:p>
            <a:fld id="{F56DC809-E006-4D4A-A571-B5578B43D022}" type="datetime1">
              <a:rPr lang="nl-NL" noProof="0" smtClean="0"/>
              <a:t>5-11-2022</a:t>
            </a:fld>
            <a:endParaRPr lang="nl-NL" noProof="0"/>
          </a:p>
        </p:txBody>
      </p:sp>
      <p:sp>
        <p:nvSpPr>
          <p:cNvPr id="4" name="Tijdelijke aanduiding voor voettekst 3">
            <a:extLst>
              <a:ext uri="{FF2B5EF4-FFF2-40B4-BE49-F238E27FC236}">
                <a16:creationId xmlns:a16="http://schemas.microsoft.com/office/drawing/2014/main" id="{01F29CC6-FB8E-4F92-99F0-27BEF03BB7C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2D97AA6E-1D11-4DAC-956E-8A0C63B22BA3}"/>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pic>
        <p:nvPicPr>
          <p:cNvPr id="9" name="Onlinemedia 8" title="Film de prijs van ongelukken">
            <a:hlinkClick r:id="" action="ppaction://media"/>
            <a:extLst>
              <a:ext uri="{FF2B5EF4-FFF2-40B4-BE49-F238E27FC236}">
                <a16:creationId xmlns:a16="http://schemas.microsoft.com/office/drawing/2014/main" id="{D64C63D6-BD95-4778-BA0B-4325A6FD870C}"/>
              </a:ext>
            </a:extLst>
          </p:cNvPr>
          <p:cNvPicPr>
            <a:picLocks noRot="1" noChangeAspect="1"/>
          </p:cNvPicPr>
          <p:nvPr>
            <a:videoFile r:link="rId1"/>
          </p:nvPr>
        </p:nvPicPr>
        <p:blipFill>
          <a:blip r:embed="rId3"/>
          <a:stretch>
            <a:fillRect/>
          </a:stretch>
        </p:blipFill>
        <p:spPr>
          <a:xfrm>
            <a:off x="1971675" y="978694"/>
            <a:ext cx="7610475" cy="5707857"/>
          </a:xfrm>
          <a:prstGeom prst="rect">
            <a:avLst/>
          </a:prstGeom>
        </p:spPr>
      </p:pic>
    </p:spTree>
    <p:extLst>
      <p:ext uri="{BB962C8B-B14F-4D97-AF65-F5344CB8AC3E}">
        <p14:creationId xmlns:p14="http://schemas.microsoft.com/office/powerpoint/2010/main" val="291444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endParaRPr lang="nl-NL" altLang="nl-NL" sz="1050"/>
          </a:p>
          <a:p>
            <a:endParaRPr lang="nl-NL" altLang="nl-NL"/>
          </a:p>
          <a:p>
            <a:r>
              <a:rPr lang="nl-NL" altLang="nl-NL" sz="1050"/>
              <a:t>                     </a:t>
            </a:r>
            <a:fld id="{E9047A44-7CEB-4D5C-8EF8-695302D5CDA7}" type="slidenum">
              <a:rPr lang="nl-NL" altLang="nl-NL" sz="1050"/>
              <a:pPr/>
              <a:t>4</a:t>
            </a:fld>
            <a:endParaRPr lang="nl-NL" altLang="nl-NL" sz="1050"/>
          </a:p>
        </p:txBody>
      </p:sp>
      <p:sp>
        <p:nvSpPr>
          <p:cNvPr id="16386" name="Rectangle 2"/>
          <p:cNvSpPr>
            <a:spLocks noGrp="1" noChangeArrowheads="1"/>
          </p:cNvSpPr>
          <p:nvPr>
            <p:ph type="title"/>
          </p:nvPr>
        </p:nvSpPr>
        <p:spPr>
          <a:xfrm>
            <a:off x="3867150" y="514350"/>
            <a:ext cx="4414838" cy="857250"/>
          </a:xfrm>
        </p:spPr>
        <p:txBody>
          <a:bodyPr/>
          <a:lstStyle/>
          <a:p>
            <a:r>
              <a:rPr lang="nl-NL" altLang="nl-NL"/>
              <a:t>Dominotheorie</a:t>
            </a:r>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1047750"/>
            <a:ext cx="3459162" cy="524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3738069" y="2383902"/>
            <a:ext cx="838882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l-NL" altLang="nl-NL" sz="2800" dirty="0">
                <a:latin typeface="+mj-lt"/>
              </a:rPr>
              <a:t>Ongevallen gebeuren niet zo maar</a:t>
            </a:r>
          </a:p>
          <a:p>
            <a:pPr>
              <a:spcBef>
                <a:spcPct val="0"/>
              </a:spcBef>
              <a:buFontTx/>
              <a:buNone/>
            </a:pPr>
            <a:r>
              <a:rPr lang="nl-NL" altLang="nl-NL" sz="2800" dirty="0">
                <a:latin typeface="+mj-lt"/>
              </a:rPr>
              <a:t>Er gaat een reeks aan gebeurtenissen vooraf</a:t>
            </a:r>
            <a:r>
              <a:rPr lang="nl-NL" altLang="nl-NL" dirty="0">
                <a:latin typeface="+mj-lt"/>
              </a:rPr>
              <a:t>.</a:t>
            </a:r>
          </a:p>
        </p:txBody>
      </p:sp>
      <p:sp>
        <p:nvSpPr>
          <p:cNvPr id="2" name="Ovaal 1">
            <a:extLst>
              <a:ext uri="{FF2B5EF4-FFF2-40B4-BE49-F238E27FC236}">
                <a16:creationId xmlns:a16="http://schemas.microsoft.com/office/drawing/2014/main" id="{B2EA5547-B365-99B5-191F-155EE244350A}"/>
              </a:ext>
            </a:extLst>
          </p:cNvPr>
          <p:cNvSpPr/>
          <p:nvPr/>
        </p:nvSpPr>
        <p:spPr>
          <a:xfrm>
            <a:off x="945931" y="1047750"/>
            <a:ext cx="1040524" cy="214739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met pijl 6">
            <a:extLst>
              <a:ext uri="{FF2B5EF4-FFF2-40B4-BE49-F238E27FC236}">
                <a16:creationId xmlns:a16="http://schemas.microsoft.com/office/drawing/2014/main" id="{06233222-2555-3044-2982-88F06399FB7A}"/>
              </a:ext>
            </a:extLst>
          </p:cNvPr>
          <p:cNvCxnSpPr>
            <a:cxnSpLocks/>
          </p:cNvCxnSpPr>
          <p:nvPr/>
        </p:nvCxnSpPr>
        <p:spPr>
          <a:xfrm>
            <a:off x="809297" y="3350854"/>
            <a:ext cx="74623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55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endParaRPr lang="nl-NL" altLang="nl-NL" sz="1050"/>
          </a:p>
          <a:p>
            <a:endParaRPr lang="nl-NL" altLang="nl-NL"/>
          </a:p>
          <a:p>
            <a:r>
              <a:rPr lang="nl-NL" altLang="nl-NL" sz="1050"/>
              <a:t>                     </a:t>
            </a:r>
            <a:fld id="{AE7AC55F-1302-4A3E-9730-353BE8D8C24A}" type="slidenum">
              <a:rPr lang="nl-NL" altLang="nl-NL" sz="1050"/>
              <a:pPr/>
              <a:t>5</a:t>
            </a:fld>
            <a:endParaRPr lang="nl-NL" altLang="nl-NL" sz="1050"/>
          </a:p>
        </p:txBody>
      </p:sp>
      <p:sp>
        <p:nvSpPr>
          <p:cNvPr id="41986" name="Rectangle 2"/>
          <p:cNvSpPr>
            <a:spLocks noGrp="1" noChangeArrowheads="1"/>
          </p:cNvSpPr>
          <p:nvPr>
            <p:ph type="title"/>
          </p:nvPr>
        </p:nvSpPr>
        <p:spPr/>
        <p:txBody>
          <a:bodyPr/>
          <a:lstStyle/>
          <a:p>
            <a:r>
              <a:rPr lang="nl-NL" altLang="nl-NL"/>
              <a:t>Theorie van directe en indirecte oorzaken</a:t>
            </a:r>
          </a:p>
        </p:txBody>
      </p:sp>
      <p:sp>
        <p:nvSpPr>
          <p:cNvPr id="41987" name="Rectangle 3"/>
          <p:cNvSpPr>
            <a:spLocks noGrp="1" noChangeArrowheads="1"/>
          </p:cNvSpPr>
          <p:nvPr>
            <p:ph type="body" idx="1"/>
          </p:nvPr>
        </p:nvSpPr>
        <p:spPr>
          <a:xfrm>
            <a:off x="371476" y="1664055"/>
            <a:ext cx="6269021" cy="4114800"/>
          </a:xfrm>
        </p:spPr>
        <p:txBody>
          <a:bodyPr/>
          <a:lstStyle/>
          <a:p>
            <a:r>
              <a:rPr lang="nl-NL" altLang="nl-NL" dirty="0">
                <a:latin typeface="+mj-lt"/>
              </a:rPr>
              <a:t>Directe oorzaken</a:t>
            </a:r>
          </a:p>
          <a:p>
            <a:pPr lvl="1"/>
            <a:r>
              <a:rPr lang="nl-NL" altLang="nl-NL" dirty="0">
                <a:latin typeface="+mj-lt"/>
              </a:rPr>
              <a:t>80 % onveilig handelen</a:t>
            </a:r>
          </a:p>
          <a:p>
            <a:pPr lvl="1"/>
            <a:r>
              <a:rPr lang="nl-NL" altLang="nl-NL" dirty="0">
                <a:latin typeface="+mj-lt"/>
              </a:rPr>
              <a:t>20 % onveilige situaties</a:t>
            </a:r>
          </a:p>
          <a:p>
            <a:pPr>
              <a:lnSpc>
                <a:spcPct val="160000"/>
              </a:lnSpc>
            </a:pPr>
            <a:r>
              <a:rPr lang="nl-NL" altLang="nl-NL" dirty="0">
                <a:latin typeface="+mj-lt"/>
              </a:rPr>
              <a:t>Indirecte oorzaken</a:t>
            </a:r>
          </a:p>
          <a:p>
            <a:pPr lvl="1"/>
            <a:r>
              <a:rPr lang="nl-NL" altLang="nl-NL" dirty="0">
                <a:latin typeface="+mj-lt"/>
              </a:rPr>
              <a:t>achtergrond</a:t>
            </a:r>
            <a:r>
              <a:rPr lang="nl-NL" altLang="nl-NL" sz="1800" i="1" dirty="0">
                <a:latin typeface="+mj-lt"/>
              </a:rPr>
              <a:t>(opvoeding &amp; opleiding, persoonlijke  kenmerken en leefomstandigheden</a:t>
            </a:r>
          </a:p>
          <a:p>
            <a:pPr>
              <a:lnSpc>
                <a:spcPct val="0"/>
              </a:lnSpc>
              <a:buFont typeface="Monotype Sorts" pitchFamily="2" charset="2"/>
              <a:buNone/>
            </a:pPr>
            <a:endParaRPr lang="nl-NL" altLang="nl-NL" sz="1800" i="1" dirty="0">
              <a:latin typeface="+mj-lt"/>
            </a:endParaRPr>
          </a:p>
          <a:p>
            <a:pPr lvl="1"/>
            <a:r>
              <a:rPr lang="nl-NL" altLang="nl-NL" dirty="0">
                <a:latin typeface="+mj-lt"/>
              </a:rPr>
              <a:t>menselijk falen (</a:t>
            </a:r>
            <a:r>
              <a:rPr lang="nl-NL" altLang="nl-NL" sz="1800" i="1" dirty="0">
                <a:latin typeface="+mj-lt"/>
              </a:rPr>
              <a:t>iets niet weten, kunnen of willen)</a:t>
            </a:r>
          </a:p>
          <a:p>
            <a:pPr lvl="2"/>
            <a:endParaRPr lang="nl-NL" altLang="nl-NL" dirty="0">
              <a:latin typeface="+mj-lt"/>
            </a:endParaRPr>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206" y="1363095"/>
            <a:ext cx="4115594" cy="529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55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Onveilig handelen</a:t>
            </a:r>
          </a:p>
        </p:txBody>
      </p:sp>
      <p:pic>
        <p:nvPicPr>
          <p:cNvPr id="4" name="Picture 3" descr="untitled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a:xfrm>
            <a:off x="6832601" y="479426"/>
            <a:ext cx="4649788" cy="62014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371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Onveilige situatie</a:t>
            </a:r>
          </a:p>
        </p:txBody>
      </p:sp>
      <p:pic>
        <p:nvPicPr>
          <p:cNvPr id="4" name="Picture 3" descr="untitled"/>
          <p:cNvPicPr>
            <a:picLocks noChangeAspect="1" noChangeArrowheads="1"/>
          </p:cNvPicPr>
          <p:nvPr/>
        </p:nvPicPr>
        <p:blipFill rotWithShape="1">
          <a:blip r:embed="rId2">
            <a:extLst>
              <a:ext uri="{28A0092B-C50C-407E-A947-70E740481C1C}">
                <a14:useLocalDpi xmlns:a14="http://schemas.microsoft.com/office/drawing/2010/main" val="0"/>
              </a:ext>
            </a:extLst>
          </a:blip>
          <a:srcRect t="25403"/>
          <a:stretch/>
        </p:blipFill>
        <p:spPr>
          <a:xfrm>
            <a:off x="2768600" y="1422389"/>
            <a:ext cx="9031288" cy="50546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0143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Bronnen van risico’s</a:t>
            </a:r>
          </a:p>
        </p:txBody>
      </p:sp>
      <p:sp>
        <p:nvSpPr>
          <p:cNvPr id="5" name="Text Box 4"/>
          <p:cNvSpPr txBox="1">
            <a:spLocks noChangeArrowheads="1"/>
          </p:cNvSpPr>
          <p:nvPr/>
        </p:nvSpPr>
        <p:spPr bwMode="auto">
          <a:xfrm>
            <a:off x="717550" y="1825625"/>
            <a:ext cx="438818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81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381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381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nl-NL" sz="1800" b="1" dirty="0" err="1">
                <a:latin typeface="+mj-lt"/>
              </a:rPr>
              <a:t>Onveilig</a:t>
            </a:r>
            <a:r>
              <a:rPr lang="en-US" altLang="nl-NL" sz="1800" b="1" dirty="0">
                <a:latin typeface="+mj-lt"/>
              </a:rPr>
              <a:t> </a:t>
            </a:r>
            <a:r>
              <a:rPr lang="en-US" altLang="nl-NL" sz="1800" b="1" dirty="0" err="1">
                <a:latin typeface="+mj-lt"/>
              </a:rPr>
              <a:t>handelen</a:t>
            </a:r>
            <a:r>
              <a:rPr lang="en-US" altLang="nl-NL" sz="1800" b="1" dirty="0">
                <a:latin typeface="+mj-lt"/>
              </a:rPr>
              <a:t> </a:t>
            </a:r>
            <a:r>
              <a:rPr lang="en-US" altLang="nl-NL" sz="1800" b="1" dirty="0" err="1">
                <a:latin typeface="+mj-lt"/>
              </a:rPr>
              <a:t>en</a:t>
            </a:r>
            <a:r>
              <a:rPr lang="en-US" altLang="nl-NL" sz="1800" b="1" dirty="0">
                <a:latin typeface="+mj-lt"/>
              </a:rPr>
              <a:t>/of -</a:t>
            </a:r>
            <a:r>
              <a:rPr lang="en-US" altLang="nl-NL" sz="1800" b="1" dirty="0" err="1">
                <a:latin typeface="+mj-lt"/>
              </a:rPr>
              <a:t>situaties</a:t>
            </a:r>
            <a:endParaRPr lang="en-US" altLang="nl-NL" sz="1800" b="1" dirty="0">
              <a:latin typeface="+mj-lt"/>
            </a:endParaRPr>
          </a:p>
          <a:p>
            <a:pPr>
              <a:spcBef>
                <a:spcPct val="0"/>
              </a:spcBef>
            </a:pPr>
            <a:r>
              <a:rPr lang="nl-NL" altLang="nl-NL" sz="1800" dirty="0">
                <a:latin typeface="+mj-lt"/>
              </a:rPr>
              <a:t> Het soort werk </a:t>
            </a:r>
          </a:p>
          <a:p>
            <a:pPr>
              <a:spcBef>
                <a:spcPct val="0"/>
              </a:spcBef>
            </a:pPr>
            <a:r>
              <a:rPr lang="nl-NL" altLang="nl-NL" sz="1800" dirty="0">
                <a:latin typeface="+mj-lt"/>
              </a:rPr>
              <a:t> De werkplek zelf</a:t>
            </a:r>
          </a:p>
          <a:p>
            <a:pPr>
              <a:spcBef>
                <a:spcPct val="0"/>
              </a:spcBef>
              <a:buNone/>
            </a:pPr>
            <a:endParaRPr lang="nl-NL" altLang="nl-NL" sz="1800" b="1" dirty="0">
              <a:latin typeface="+mj-lt"/>
            </a:endParaRPr>
          </a:p>
          <a:p>
            <a:pPr>
              <a:spcBef>
                <a:spcPct val="0"/>
              </a:spcBef>
              <a:buNone/>
            </a:pPr>
            <a:r>
              <a:rPr lang="nl-NL" altLang="nl-NL" sz="1800" b="1" dirty="0">
                <a:latin typeface="+mj-lt"/>
              </a:rPr>
              <a:t>Menselijk falen</a:t>
            </a:r>
          </a:p>
          <a:p>
            <a:pPr>
              <a:spcBef>
                <a:spcPct val="0"/>
              </a:spcBef>
            </a:pPr>
            <a:r>
              <a:rPr lang="en-US" altLang="nl-NL" sz="1800" dirty="0">
                <a:latin typeface="+mj-lt"/>
              </a:rPr>
              <a:t> </a:t>
            </a:r>
            <a:r>
              <a:rPr lang="nl-NL" altLang="nl-NL" sz="1800" dirty="0">
                <a:latin typeface="+mj-lt"/>
              </a:rPr>
              <a:t>Kennis en ervaring</a:t>
            </a:r>
          </a:p>
          <a:p>
            <a:pPr>
              <a:spcBef>
                <a:spcPct val="0"/>
              </a:spcBef>
            </a:pPr>
            <a:r>
              <a:rPr lang="en-US" altLang="nl-NL" sz="1800" dirty="0">
                <a:latin typeface="+mj-lt"/>
              </a:rPr>
              <a:t> </a:t>
            </a:r>
            <a:r>
              <a:rPr lang="nl-NL" altLang="nl-NL" sz="1800" dirty="0">
                <a:latin typeface="+mj-lt"/>
              </a:rPr>
              <a:t>De mentaliteit</a:t>
            </a:r>
          </a:p>
          <a:p>
            <a:pPr>
              <a:spcBef>
                <a:spcPct val="0"/>
              </a:spcBef>
              <a:buNone/>
            </a:pPr>
            <a:endParaRPr lang="nl-NL" altLang="nl-NL" sz="1800" b="1" dirty="0">
              <a:latin typeface="+mj-lt"/>
            </a:endParaRPr>
          </a:p>
          <a:p>
            <a:pPr>
              <a:spcBef>
                <a:spcPct val="0"/>
              </a:spcBef>
              <a:buNone/>
            </a:pPr>
            <a:r>
              <a:rPr lang="nl-NL" altLang="nl-NL" sz="1800" b="1" dirty="0">
                <a:latin typeface="+mj-lt"/>
              </a:rPr>
              <a:t>Achtergrond</a:t>
            </a:r>
          </a:p>
          <a:p>
            <a:pPr>
              <a:spcBef>
                <a:spcPct val="0"/>
              </a:spcBef>
            </a:pPr>
            <a:r>
              <a:rPr lang="nl-NL" altLang="nl-NL" sz="1800" dirty="0">
                <a:latin typeface="+mj-lt"/>
              </a:rPr>
              <a:t> Het welzijn</a:t>
            </a:r>
          </a:p>
        </p:txBody>
      </p:sp>
      <p:pic>
        <p:nvPicPr>
          <p:cNvPr id="6" name="Picture 3" descr="regel overtred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18515" y="976253"/>
            <a:ext cx="4865687" cy="5373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042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endParaRPr lang="nl-NL" altLang="nl-NL" sz="1050"/>
          </a:p>
          <a:p>
            <a:endParaRPr lang="nl-NL" altLang="nl-NL"/>
          </a:p>
          <a:p>
            <a:r>
              <a:rPr lang="nl-NL" altLang="nl-NL" sz="1050"/>
              <a:t>                     </a:t>
            </a:r>
            <a:fld id="{3A4E6EBE-CCB0-46EF-BD4A-0941F9548760}" type="slidenum">
              <a:rPr lang="nl-NL" altLang="nl-NL" sz="1050"/>
              <a:pPr/>
              <a:t>9</a:t>
            </a:fld>
            <a:endParaRPr lang="nl-NL" altLang="nl-NL" sz="1050"/>
          </a:p>
        </p:txBody>
      </p:sp>
      <p:sp>
        <p:nvSpPr>
          <p:cNvPr id="13314" name="Rectangle 2"/>
          <p:cNvSpPr>
            <a:spLocks noGrp="1" noChangeArrowheads="1"/>
          </p:cNvSpPr>
          <p:nvPr>
            <p:ph type="title"/>
          </p:nvPr>
        </p:nvSpPr>
        <p:spPr>
          <a:xfrm>
            <a:off x="596900" y="300038"/>
            <a:ext cx="7531100" cy="1162050"/>
          </a:xfrm>
        </p:spPr>
        <p:txBody>
          <a:bodyPr>
            <a:normAutofit/>
          </a:bodyPr>
          <a:lstStyle/>
          <a:p>
            <a:r>
              <a:rPr lang="nl-NL" altLang="nl-NL" dirty="0"/>
              <a:t>Formule voor risico’s</a:t>
            </a:r>
          </a:p>
        </p:txBody>
      </p:sp>
      <p:sp>
        <p:nvSpPr>
          <p:cNvPr id="13315" name="Rectangle 3"/>
          <p:cNvSpPr>
            <a:spLocks noGrp="1" noChangeArrowheads="1"/>
          </p:cNvSpPr>
          <p:nvPr>
            <p:ph type="body" idx="1"/>
          </p:nvPr>
        </p:nvSpPr>
        <p:spPr>
          <a:xfrm>
            <a:off x="596900" y="1631950"/>
            <a:ext cx="6362699" cy="1028700"/>
          </a:xfrm>
        </p:spPr>
        <p:txBody>
          <a:bodyPr/>
          <a:lstStyle/>
          <a:p>
            <a:pPr>
              <a:buFont typeface="Monotype Sorts" pitchFamily="2" charset="2"/>
              <a:buNone/>
            </a:pPr>
            <a:r>
              <a:rPr lang="nl-NL" altLang="nl-NL" sz="2700" b="1" dirty="0">
                <a:effectLst>
                  <a:outerShdw blurRad="38100" dist="38100" dir="2700000" algn="tl">
                    <a:srgbClr val="FFFFFF"/>
                  </a:outerShdw>
                </a:effectLst>
              </a:rPr>
              <a:t>Risico = Kans x Effect (R = K x E)</a:t>
            </a:r>
            <a:endParaRPr lang="nl-NL" alt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50" y="2454275"/>
            <a:ext cx="8255000" cy="4267200"/>
          </a:xfrm>
          <a:prstGeom prst="rect">
            <a:avLst/>
          </a:prstGeom>
        </p:spPr>
      </p:pic>
    </p:spTree>
    <p:extLst>
      <p:ext uri="{BB962C8B-B14F-4D97-AF65-F5344CB8AC3E}">
        <p14:creationId xmlns:p14="http://schemas.microsoft.com/office/powerpoint/2010/main" val="1656063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Lst>
  </p:timing>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Yuverta</Template>
  <TotalTime>111</TotalTime>
  <Words>815</Words>
  <Application>Microsoft Office PowerPoint</Application>
  <PresentationFormat>Breedbeeld</PresentationFormat>
  <Paragraphs>112</Paragraphs>
  <Slides>17</Slides>
  <Notes>8</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Arial Black</vt:lpstr>
      <vt:lpstr>Calibri</vt:lpstr>
      <vt:lpstr>Monotype Sorts</vt:lpstr>
      <vt:lpstr>Times New Roman</vt:lpstr>
      <vt:lpstr>Yuverta</vt:lpstr>
      <vt:lpstr>Veiligheidstheorie</vt:lpstr>
      <vt:lpstr>Gevolgen van ongelukken</vt:lpstr>
      <vt:lpstr>De prijs van ongelukken</vt:lpstr>
      <vt:lpstr>Dominotheorie</vt:lpstr>
      <vt:lpstr>Theorie van directe en indirecte oorzaken</vt:lpstr>
      <vt:lpstr>Onveilig handelen</vt:lpstr>
      <vt:lpstr>Onveilige situatie</vt:lpstr>
      <vt:lpstr>Bronnen van risico’s</vt:lpstr>
      <vt:lpstr>Formule voor risico’s</vt:lpstr>
      <vt:lpstr>Risico’s</vt:lpstr>
      <vt:lpstr>Risico preventie</vt:lpstr>
      <vt:lpstr>Redelijkheidsprincipe</vt:lpstr>
      <vt:lpstr>Risico management</vt:lpstr>
      <vt:lpstr>Risico inventarisatie en evaluatie (RIE)</vt:lpstr>
      <vt:lpstr>Risico inventarisatie en evaluatie (RIE)</vt:lpstr>
      <vt:lpstr>Taak risico analyse (TRA)</vt:lpstr>
      <vt:lpstr>Laatste minuut risico analyse (LMRA)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Veiligheidstheorie</dc:title>
  <dc:creator>Maurice van Bijnen</dc:creator>
  <dc:description>Template by HQ Solutions</dc:description>
  <cp:lastModifiedBy>Maurice van Bijnen</cp:lastModifiedBy>
  <cp:revision>2</cp:revision>
  <dcterms:created xsi:type="dcterms:W3CDTF">2021-10-03T07:46:56Z</dcterms:created>
  <dcterms:modified xsi:type="dcterms:W3CDTF">2022-11-05T09:44:34Z</dcterms:modified>
  <cp:version>002</cp:version>
</cp:coreProperties>
</file>